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9" r:id="rId3"/>
    <p:sldId id="260" r:id="rId4"/>
    <p:sldId id="262" r:id="rId5"/>
    <p:sldId id="263" r:id="rId6"/>
    <p:sldId id="264" r:id="rId7"/>
    <p:sldId id="265" r:id="rId8"/>
    <p:sldId id="266" r:id="rId9"/>
    <p:sldId id="267" r:id="rId10"/>
    <p:sldId id="281" r:id="rId11"/>
    <p:sldId id="282" r:id="rId12"/>
    <p:sldId id="286" r:id="rId13"/>
    <p:sldId id="283" r:id="rId14"/>
    <p:sldId id="284" r:id="rId15"/>
    <p:sldId id="285" r:id="rId16"/>
    <p:sldId id="277" r:id="rId17"/>
    <p:sldId id="274" r:id="rId18"/>
    <p:sldId id="275" r:id="rId19"/>
    <p:sldId id="276" r:id="rId20"/>
    <p:sldId id="279" r:id="rId21"/>
    <p:sldId id="271" r:id="rId22"/>
    <p:sldId id="272" r:id="rId23"/>
    <p:sldId id="280" r:id="rId24"/>
  </p:sldIdLst>
  <p:sldSz cx="12192000" cy="6858000"/>
  <p:notesSz cx="6858000" cy="9144000"/>
  <p:embeddedFontLs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jnGnhjKGusyh3nUNJfknpLXyNv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u Phan" initials="" lastIdx="5" clrIdx="0"/>
  <p:cmAuthor id="1" name="Vaishak Harish"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C9D1"/>
    <a:srgbClr val="999999"/>
    <a:srgbClr val="5B8C5A"/>
    <a:srgbClr val="DEE8DE"/>
    <a:srgbClr val="D8DA9E"/>
    <a:srgbClr val="F5F6E7"/>
    <a:srgbClr val="564A51"/>
    <a:srgbClr val="DCD9DB"/>
    <a:srgbClr val="BE886F"/>
    <a:srgbClr val="ECDC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161" autoAdjust="0"/>
  </p:normalViewPr>
  <p:slideViewPr>
    <p:cSldViewPr snapToGrid="0">
      <p:cViewPr varScale="1">
        <p:scale>
          <a:sx n="64" d="100"/>
          <a:sy n="64" d="100"/>
        </p:scale>
        <p:origin x="1579"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Slack-Lato"/>
              </a:rPr>
              <a:t>So now let's talk in more details on our results and </a:t>
            </a:r>
            <a:r>
              <a:rPr lang="en-US" b="0" i="0" dirty="0" err="1">
                <a:solidFill>
                  <a:srgbClr val="D1D2D3"/>
                </a:solidFill>
                <a:effectLst/>
                <a:latin typeface="Slack-Lato"/>
              </a:rPr>
              <a:t>findings.Our</a:t>
            </a:r>
            <a:r>
              <a:rPr lang="en-US" b="0" i="0" dirty="0">
                <a:solidFill>
                  <a:srgbClr val="D1D2D3"/>
                </a:solidFill>
                <a:effectLst/>
                <a:latin typeface="Slack-Lato"/>
              </a:rPr>
              <a:t> first question that we had was: How generalizable is tuning of our state-estimation filters?</a:t>
            </a:r>
            <a:br>
              <a:rPr lang="en-US" dirty="0"/>
            </a:br>
            <a:r>
              <a:rPr lang="en-US" b="0" i="0" dirty="0">
                <a:solidFill>
                  <a:srgbClr val="D1D2D3"/>
                </a:solidFill>
                <a:effectLst/>
                <a:latin typeface="Slack-Lato"/>
              </a:rPr>
              <a:t>From our early process, we noticed a large offset on the joint angle estimation when using our EKF filter and saw that tuning the parameters showed</a:t>
            </a:r>
            <a:br>
              <a:rPr lang="en-US" dirty="0"/>
            </a:br>
            <a:r>
              <a:rPr lang="en-US" b="0" i="0" dirty="0">
                <a:solidFill>
                  <a:srgbClr val="D1D2D3"/>
                </a:solidFill>
                <a:effectLst/>
                <a:latin typeface="Slack-Lato"/>
              </a:rPr>
              <a:t>improvement and reduction in the RMSE. Based on this, we decided to tune all filters before performance evaluation.</a:t>
            </a:r>
            <a:endParaRPr dirty="0"/>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78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mn-lt"/>
              </a:rPr>
              <a:t>So, more specifically, we wanted to see if tuning was generalizable across subjects, tasks (sit-to-stand vs walking), time (across the 3 trials we conducted), and populations (how does a subject with and without ACL strain)?</a:t>
            </a:r>
            <a:br>
              <a:rPr lang="en-US" dirty="0">
                <a:latin typeface="+mn-lt"/>
              </a:rPr>
            </a:br>
            <a:r>
              <a:rPr lang="en-US" b="0" i="0" dirty="0">
                <a:solidFill>
                  <a:srgbClr val="D1D2D3"/>
                </a:solidFill>
                <a:effectLst/>
                <a:latin typeface="+mn-lt"/>
              </a:rPr>
              <a:t>Using the tuning parameters from s1, we evaluated how different scenarios' joint estimation RMSE's changed after tuning. Here we are showing change in RMSE after tuning.</a:t>
            </a:r>
          </a:p>
          <a:p>
            <a:pPr marL="0" lvl="0" indent="0" algn="l" rtl="0">
              <a:spcBef>
                <a:spcPts val="0"/>
              </a:spcBef>
              <a:spcAft>
                <a:spcPts val="0"/>
              </a:spcAft>
              <a:buNone/>
            </a:pPr>
            <a:r>
              <a:rPr lang="en-US" b="0" i="0" dirty="0">
                <a:solidFill>
                  <a:srgbClr val="D1D2D3"/>
                </a:solidFill>
                <a:effectLst/>
                <a:latin typeface="+mn-lt"/>
              </a:rPr>
              <a:t>In all scenarios except for time, the EKF filter tuning seemed generalizable as there was consistent RMSE improvement. However, we would need more data to verify this.</a:t>
            </a:r>
            <a:endParaRPr dirty="0">
              <a:latin typeface="+mn-lt"/>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6525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Slack-Lato"/>
              </a:rPr>
              <a:t>When looking at the data more granularly, we see that for the ankle joint, the EKF filter tuning was more consistent across all scenarios.</a:t>
            </a:r>
            <a:endParaRPr dirty="0"/>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420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Slack-Lato"/>
              </a:rPr>
              <a:t>Our second and third questions were:</a:t>
            </a:r>
            <a:br>
              <a:rPr lang="en-US" dirty="0"/>
            </a:br>
            <a:r>
              <a:rPr lang="en-US" b="0" i="0" dirty="0">
                <a:solidFill>
                  <a:srgbClr val="D1D2D3"/>
                </a:solidFill>
                <a:effectLst/>
                <a:latin typeface="Slack-Lato"/>
              </a:rPr>
              <a:t>Which sensor fusion algorithm perform the best? and Would the biomechanical model improve the estimation? In our preliminary observations, we noticed that the traditional complementary filter resulted in very poor estimation and so we removed that filter from our analysis.</a:t>
            </a:r>
            <a:endParaRPr dirty="0"/>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330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Slack-Lato"/>
              </a:rPr>
              <a:t>First, we noticed that all sensor fusion methods have similar performance, which is in agreement with the </a:t>
            </a:r>
            <a:r>
              <a:rPr lang="en-US" b="0" i="0" dirty="0" err="1">
                <a:solidFill>
                  <a:srgbClr val="D1D2D3"/>
                </a:solidFill>
                <a:effectLst/>
                <a:latin typeface="Slack-Lato"/>
              </a:rPr>
              <a:t>Opensense</a:t>
            </a:r>
            <a:r>
              <a:rPr lang="en-US" b="0" i="0" dirty="0">
                <a:solidFill>
                  <a:srgbClr val="D1D2D3"/>
                </a:solidFill>
                <a:effectLst/>
                <a:latin typeface="Slack-Lato"/>
              </a:rPr>
              <a:t> paper. There wasn't any one filter among these four that had significantly smaller RMSEs than the others. However, with the </a:t>
            </a:r>
            <a:r>
              <a:rPr lang="en-US" b="0" i="0" dirty="0" err="1">
                <a:solidFill>
                  <a:srgbClr val="D1D2D3"/>
                </a:solidFill>
                <a:effectLst/>
                <a:latin typeface="Slack-Lato"/>
              </a:rPr>
              <a:t>Xsens</a:t>
            </a:r>
            <a:r>
              <a:rPr lang="en-US" b="0" i="0" dirty="0">
                <a:solidFill>
                  <a:srgbClr val="D1D2D3"/>
                </a:solidFill>
                <a:effectLst/>
                <a:latin typeface="Slack-Lato"/>
              </a:rPr>
              <a:t> filter, we did notice that the RMSE variability among the joints increased over time. So it is possible that the </a:t>
            </a:r>
            <a:r>
              <a:rPr lang="en-US" b="0" i="0" dirty="0" err="1">
                <a:solidFill>
                  <a:srgbClr val="D1D2D3"/>
                </a:solidFill>
                <a:effectLst/>
                <a:latin typeface="Slack-Lato"/>
              </a:rPr>
              <a:t>XSens</a:t>
            </a:r>
            <a:r>
              <a:rPr lang="en-US" b="0" i="0" dirty="0">
                <a:solidFill>
                  <a:srgbClr val="D1D2D3"/>
                </a:solidFill>
                <a:effectLst/>
                <a:latin typeface="Slack-Lato"/>
              </a:rPr>
              <a:t> built-in filter is not tuned for long-duration experiments and should be used with caution in these long-duration experiments.</a:t>
            </a:r>
            <a:endParaRPr dirty="0"/>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79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D1D2D3"/>
                </a:solidFill>
                <a:effectLst/>
                <a:latin typeface="Slack-Lato"/>
              </a:rPr>
              <a:t>Second, when looking at results with and without biomechanical modelling, there was not clear evidence that using biomechanical modelling (</a:t>
            </a:r>
            <a:r>
              <a:rPr lang="en-US" b="0" i="0" dirty="0" err="1">
                <a:solidFill>
                  <a:srgbClr val="D1D2D3"/>
                </a:solidFill>
                <a:effectLst/>
                <a:latin typeface="Slack-Lato"/>
              </a:rPr>
              <a:t>opensense</a:t>
            </a:r>
            <a:r>
              <a:rPr lang="en-US" b="0" i="0" dirty="0">
                <a:solidFill>
                  <a:srgbClr val="D1D2D3"/>
                </a:solidFill>
                <a:effectLst/>
                <a:latin typeface="Slack-Lato"/>
              </a:rPr>
              <a:t>) improved estimation performance, which is in disagreement with the </a:t>
            </a:r>
            <a:r>
              <a:rPr lang="en-US" b="0" i="0" dirty="0" err="1">
                <a:solidFill>
                  <a:srgbClr val="D1D2D3"/>
                </a:solidFill>
                <a:effectLst/>
                <a:latin typeface="Slack-Lato"/>
              </a:rPr>
              <a:t>Opensense</a:t>
            </a:r>
            <a:r>
              <a:rPr lang="en-US" b="0" i="0" dirty="0">
                <a:solidFill>
                  <a:srgbClr val="D1D2D3"/>
                </a:solidFill>
                <a:effectLst/>
                <a:latin typeface="Slack-Lato"/>
              </a:rPr>
              <a:t> paper.</a:t>
            </a:r>
            <a:endParaRPr dirty="0"/>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419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15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486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425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2858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Joint kinematics is used to study the range of motion of the joints in the body. It can be described in terms of various parameters, such as joint angle, position, velocity, and acceleration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 joint's velocity and acceleration during different activities, such as walking or climbing stairs.</a:t>
            </a:r>
            <a:endParaRPr/>
          </a:p>
          <a:p>
            <a:pPr marL="0" lvl="0" indent="0" algn="l" rtl="0">
              <a:spcBef>
                <a:spcPts val="0"/>
              </a:spcBef>
              <a:spcAft>
                <a:spcPts val="0"/>
              </a:spcAft>
              <a:buClr>
                <a:schemeClr val="dk1"/>
              </a:buClr>
              <a:buSzPts val="1100"/>
              <a:buFont typeface="Arial"/>
              <a:buNone/>
            </a:pPr>
            <a:r>
              <a:rPr lang="en-US"/>
              <a:t>measuring the rate at which the knee joint angle changes over time (velocity) and the rate at which the joint's velocity changes over time (acceleration).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These parameters are used to quantify the movement of the joint and can provide important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US"/>
              <a:t>Joint kinematics refers to the study of the motion of the joints in the body. In other words to assess the range of motion (ROM) </a:t>
            </a:r>
            <a:endParaRPr/>
          </a:p>
          <a:p>
            <a:pPr marL="0" lvl="0" indent="0" algn="l" rtl="0">
              <a:spcBef>
                <a:spcPts val="0"/>
              </a:spcBef>
              <a:spcAft>
                <a:spcPts val="0"/>
              </a:spcAft>
              <a:buNone/>
            </a:pPr>
            <a:r>
              <a:rPr lang="en-US"/>
              <a:t> Joint kinematics is best described in terms of joint angles, it’s position, velocity and acceleration.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 joint angle, position, velocity, and acceleration. These parameters are used to quantify the movement of the joint and can provide important information.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To better understand this concept, let's use the knee joint as an example.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knee joint primarily allows for flexion and extension movements (bending and straightening of the leg). Let's say a physical therapist wants to assess the range of motion (ROM) of a patient's knee joint after a surgery. They would use joint kinematics to do so.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First, they would measure the joint angles at various positions, such as when the leg is fully extended (0 degrees) and when it is fully flexed (approximately 130-150 degrees, depending on the individual). This would provide information about the patient's ROM.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Next, they might evaluate the joint's velocity and acceleration during different activities, such as walking or climbing stairs. This would involve measuring the rate at which the knee joint angle changes over time (velocity) and the rate at which the joint's velocity changes over time (acceleration).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These parameters could help the therapist identify any abnormal movement patterns, assess the patient's progress during rehabilitation, and adjust the therapy plan accordingly.</a:t>
            </a:r>
            <a:endParaRPr/>
          </a:p>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3735935606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3735935606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2596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735935606_1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3735935606_1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735935606_1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3735935606_1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6122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3735935606_1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23735935606_1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27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392d48ee20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Physiotherapists use this information to create tailored exercise programs and track progress.</a:t>
            </a:r>
            <a:endParaRPr/>
          </a:p>
          <a:p>
            <a:pPr marL="0" lvl="0" indent="0" algn="l" rtl="0">
              <a:spcBef>
                <a:spcPts val="0"/>
              </a:spcBef>
              <a:spcAft>
                <a:spcPts val="0"/>
              </a:spcAft>
              <a:buNone/>
            </a:pPr>
            <a:endParaRPr/>
          </a:p>
          <a:p>
            <a:pPr marL="0" lvl="0" indent="0" algn="l" rtl="0">
              <a:spcBef>
                <a:spcPts val="0"/>
              </a:spcBef>
              <a:spcAft>
                <a:spcPts val="0"/>
              </a:spcAft>
              <a:buNone/>
            </a:pPr>
            <a:r>
              <a:rPr lang="en-US"/>
              <a:t>After surgeries like ACL reconstruction or total joint replacement, would have their joint angles and range of motion during activities such as walking or running, clinicians can better understand how the joint functions in real-world situations. This can help identify areas of weakness or limitations that may need to be addressed in therapy.</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To better understand this concept, let's use the knee joint as an example.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knee joint primarily allows for flexion and extension movements (bending and straightening of the leg). Let's say a physical therapist wants to assess the range of motion (ROM) of a patient's knee joint after a surgery. They would use joint kinematics to do so.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First, they would measure the joint angles at various positions, such as when the leg is fully extended (0 degrees) and when it is fully flexed (approximately 130-150 degrees, depending on the individual). This would provide information about the patient's ROM.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Next, they might evaluate the joint's velocity and acceleration during different activities, such as walking or climbing stairs. This would involve measuring the rate at which the knee joint angle changes over time (velocity) and the rate at which the joint's velocity changes over time (acceleration). </a:t>
            </a:r>
            <a:endParaRPr/>
          </a:p>
        </p:txBody>
      </p:sp>
      <p:sp>
        <p:nvSpPr>
          <p:cNvPr id="133" name="Google Shape;133;g2392d48ee20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735935606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400"/>
              <a:t>Aim1: different estimation methods may perform differently under various conditions, affecting the quality of full-body kinematic data. </a:t>
            </a:r>
            <a:endParaRPr sz="1400"/>
          </a:p>
          <a:p>
            <a:pPr marL="0" lvl="0" indent="0" algn="l" rtl="0">
              <a:spcBef>
                <a:spcPts val="0"/>
              </a:spcBef>
              <a:spcAft>
                <a:spcPts val="0"/>
              </a:spcAft>
              <a:buNone/>
            </a:pPr>
            <a:r>
              <a:rPr lang="en-US" sz="1400">
                <a:solidFill>
                  <a:srgbClr val="C00000"/>
                </a:solidFill>
              </a:rPr>
              <a:t>Q1</a:t>
            </a:r>
            <a:r>
              <a:rPr lang="en-US" sz="1400"/>
              <a:t>: What is the best sensor fusion algorithms for estimating joint kinematics using IMUs?</a:t>
            </a:r>
            <a:endParaRPr sz="1400">
              <a:latin typeface="Arial"/>
              <a:ea typeface="Arial"/>
              <a:cs typeface="Arial"/>
              <a:sym typeface="Arial"/>
            </a:endParaRPr>
          </a:p>
          <a:p>
            <a:pPr marL="0" lvl="0" indent="0" algn="l" rtl="0">
              <a:spcBef>
                <a:spcPts val="0"/>
              </a:spcBef>
              <a:spcAft>
                <a:spcPts val="0"/>
              </a:spcAft>
              <a:buNone/>
            </a:pPr>
            <a:r>
              <a:rPr lang="en-US" sz="1400">
                <a:solidFill>
                  <a:srgbClr val="C00000"/>
                </a:solidFill>
              </a:rPr>
              <a:t>Q2</a:t>
            </a:r>
            <a:r>
              <a:rPr lang="en-US" sz="1400"/>
              <a:t>: How does biomechanical modeling improve the performance of joint kinematics estimation with IMUs?</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Font typeface="Arial"/>
              <a:buNone/>
            </a:pPr>
            <a:r>
              <a:rPr lang="en-US" sz="1400"/>
              <a:t>Aim2: In real-world scenarios, sensor placement errors are common and can significantly influence the quality of kinematic data. </a:t>
            </a:r>
            <a:endParaRPr sz="1400"/>
          </a:p>
          <a:p>
            <a:pPr marL="0" lvl="0" indent="0" algn="l" rtl="0">
              <a:spcBef>
                <a:spcPts val="0"/>
              </a:spcBef>
              <a:spcAft>
                <a:spcPts val="0"/>
              </a:spcAft>
              <a:buNone/>
            </a:pPr>
            <a:r>
              <a:rPr lang="en-US" sz="1400">
                <a:solidFill>
                  <a:srgbClr val="C00000"/>
                </a:solidFill>
              </a:rPr>
              <a:t>Q3</a:t>
            </a:r>
            <a:r>
              <a:rPr lang="en-US" sz="1400"/>
              <a:t>: How does sensor-to-body misalignment affect the estimation accuracy?</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Font typeface="Arial"/>
              <a:buNone/>
            </a:pPr>
            <a:r>
              <a:rPr lang="en-US" sz="1400"/>
              <a:t>Aim3: The performance of IMU-based estimation methods can be affected by quality of the input data, which is influenced by the signal-to-noise ratio</a:t>
            </a:r>
            <a:endParaRPr sz="1400"/>
          </a:p>
          <a:p>
            <a:pPr marL="0" lvl="0" indent="0" algn="l" rtl="0">
              <a:spcBef>
                <a:spcPts val="0"/>
              </a:spcBef>
              <a:spcAft>
                <a:spcPts val="0"/>
              </a:spcAft>
              <a:buClr>
                <a:schemeClr val="dk1"/>
              </a:buClr>
              <a:buFont typeface="Arial"/>
              <a:buNone/>
            </a:pPr>
            <a:r>
              <a:rPr lang="en-US" sz="1400">
                <a:solidFill>
                  <a:srgbClr val="C00000"/>
                </a:solidFill>
              </a:rPr>
              <a:t>Q4</a:t>
            </a:r>
            <a:r>
              <a:rPr lang="en-US" sz="1400"/>
              <a:t>: How does skin motion and other soft tissues artifacts impact the estimation accuracy?</a:t>
            </a:r>
            <a:endParaRPr sz="1400">
              <a:latin typeface="Arial"/>
              <a:ea typeface="Arial"/>
              <a:cs typeface="Arial"/>
              <a:sym typeface="Arial"/>
            </a:endParaRPr>
          </a:p>
          <a:p>
            <a:pPr marL="0" lvl="0" indent="0" algn="l" rtl="0">
              <a:spcBef>
                <a:spcPts val="0"/>
              </a:spcBef>
              <a:spcAft>
                <a:spcPts val="0"/>
              </a:spcAft>
              <a:buNone/>
            </a:pPr>
            <a:endParaRPr/>
          </a:p>
        </p:txBody>
      </p:sp>
      <p:sp>
        <p:nvSpPr>
          <p:cNvPr id="163" name="Google Shape;163;g23735935606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3735935606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2373593560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735935606_1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23735935606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3735935606_1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23735935606_1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3735935606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23735935606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rgbClr val="C41230"/>
                </a:solidFill>
                <a:latin typeface="+mj-lt"/>
                <a:ea typeface="Calibri"/>
                <a:cs typeface="Calibri"/>
                <a:sym typeface="Calibri"/>
              </a:defRPr>
            </a:lvl1pPr>
            <a:lvl2pPr marL="0" lvl="1" indent="0" algn="r">
              <a:spcBef>
                <a:spcPts val="0"/>
              </a:spcBef>
              <a:buNone/>
              <a:defRPr sz="1400" b="1" i="0" u="none" strike="noStrike" cap="none">
                <a:solidFill>
                  <a:srgbClr val="C41230"/>
                </a:solidFill>
                <a:latin typeface="Calibri"/>
                <a:ea typeface="Calibri"/>
                <a:cs typeface="Calibri"/>
                <a:sym typeface="Calibri"/>
              </a:defRPr>
            </a:lvl2pPr>
            <a:lvl3pPr marL="0" lvl="2" indent="0" algn="r">
              <a:spcBef>
                <a:spcPts val="0"/>
              </a:spcBef>
              <a:buNone/>
              <a:defRPr sz="1400" b="1" i="0" u="none" strike="noStrike" cap="none">
                <a:solidFill>
                  <a:srgbClr val="C41230"/>
                </a:solidFill>
                <a:latin typeface="Calibri"/>
                <a:ea typeface="Calibri"/>
                <a:cs typeface="Calibri"/>
                <a:sym typeface="Calibri"/>
              </a:defRPr>
            </a:lvl3pPr>
            <a:lvl4pPr marL="0" lvl="3" indent="0" algn="r">
              <a:spcBef>
                <a:spcPts val="0"/>
              </a:spcBef>
              <a:buNone/>
              <a:defRPr sz="1400" b="1" i="0" u="none" strike="noStrike" cap="none">
                <a:solidFill>
                  <a:srgbClr val="C41230"/>
                </a:solidFill>
                <a:latin typeface="Calibri"/>
                <a:ea typeface="Calibri"/>
                <a:cs typeface="Calibri"/>
                <a:sym typeface="Calibri"/>
              </a:defRPr>
            </a:lvl4pPr>
            <a:lvl5pPr marL="0" lvl="4" indent="0" algn="r">
              <a:spcBef>
                <a:spcPts val="0"/>
              </a:spcBef>
              <a:buNone/>
              <a:defRPr sz="1400" b="1" i="0" u="none" strike="noStrike" cap="none">
                <a:solidFill>
                  <a:srgbClr val="C41230"/>
                </a:solidFill>
                <a:latin typeface="Calibri"/>
                <a:ea typeface="Calibri"/>
                <a:cs typeface="Calibri"/>
                <a:sym typeface="Calibri"/>
              </a:defRPr>
            </a:lvl5pPr>
            <a:lvl6pPr marL="0" lvl="5" indent="0" algn="r">
              <a:spcBef>
                <a:spcPts val="0"/>
              </a:spcBef>
              <a:buNone/>
              <a:defRPr sz="1400" b="1" i="0" u="none" strike="noStrike" cap="none">
                <a:solidFill>
                  <a:srgbClr val="C41230"/>
                </a:solidFill>
                <a:latin typeface="Calibri"/>
                <a:ea typeface="Calibri"/>
                <a:cs typeface="Calibri"/>
                <a:sym typeface="Calibri"/>
              </a:defRPr>
            </a:lvl6pPr>
            <a:lvl7pPr marL="0" lvl="6" indent="0" algn="r">
              <a:spcBef>
                <a:spcPts val="0"/>
              </a:spcBef>
              <a:buNone/>
              <a:defRPr sz="1400" b="1" i="0" u="none" strike="noStrike" cap="none">
                <a:solidFill>
                  <a:srgbClr val="C41230"/>
                </a:solidFill>
                <a:latin typeface="Calibri"/>
                <a:ea typeface="Calibri"/>
                <a:cs typeface="Calibri"/>
                <a:sym typeface="Calibri"/>
              </a:defRPr>
            </a:lvl7pPr>
            <a:lvl8pPr marL="0" lvl="7" indent="0" algn="r">
              <a:spcBef>
                <a:spcPts val="0"/>
              </a:spcBef>
              <a:buNone/>
              <a:defRPr sz="1400" b="1" i="0" u="none" strike="noStrike" cap="none">
                <a:solidFill>
                  <a:srgbClr val="C41230"/>
                </a:solidFill>
                <a:latin typeface="Calibri"/>
                <a:ea typeface="Calibri"/>
                <a:cs typeface="Calibri"/>
                <a:sym typeface="Calibri"/>
              </a:defRPr>
            </a:lvl8pPr>
            <a:lvl9pPr marL="0" lvl="8" indent="0" algn="r">
              <a:spcBef>
                <a:spcPts val="0"/>
              </a:spcBef>
              <a:buNone/>
              <a:defRPr sz="1400" b="1" i="0" u="none" strike="noStrike" cap="none">
                <a:solidFill>
                  <a:srgbClr val="C41230"/>
                </a:solidFill>
                <a:latin typeface="Calibri"/>
                <a:ea typeface="Calibri"/>
                <a:cs typeface="Calibri"/>
                <a:sym typeface="Calibri"/>
              </a:defRPr>
            </a:lvl9pPr>
          </a:lstStyle>
          <a:p>
            <a:r>
              <a:rPr lang="en-US" dirty="0"/>
              <a:t>Slide</a:t>
            </a:r>
            <a:r>
              <a:rPr lang="en-US" b="0" dirty="0">
                <a:solidFill>
                  <a:schemeClr val="dk1"/>
                </a:solidFill>
              </a:rPr>
              <a:t> </a:t>
            </a:r>
            <a:fld id="{00000000-1234-1234-1234-123412341234}" type="slidenum">
              <a:rPr lang="en-US" b="0" smtClean="0">
                <a:solidFill>
                  <a:schemeClr val="dk1"/>
                </a:solidFill>
              </a:rPr>
              <a:pPr/>
              <a:t>‹#›</a:t>
            </a:fld>
            <a:r>
              <a:rPr lang="en-US" b="0" dirty="0">
                <a:solidFill>
                  <a:schemeClr val="dk1"/>
                </a:solidFill>
              </a:rPr>
              <a:t> of 23</a:t>
            </a:r>
            <a:endParaRPr b="0" dirty="0">
              <a:solidFill>
                <a:srgbClr val="888888"/>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rgbClr val="C41230"/>
                </a:solidFill>
                <a:latin typeface="+mj-lt"/>
                <a:ea typeface="Calibri"/>
                <a:cs typeface="Calibri"/>
                <a:sym typeface="Calibri"/>
              </a:defRPr>
            </a:lvl1pPr>
            <a:lvl2pPr marL="0" lvl="1" indent="0" algn="r">
              <a:spcBef>
                <a:spcPts val="0"/>
              </a:spcBef>
              <a:buNone/>
              <a:defRPr sz="1400" b="1" i="0" u="none" strike="noStrike" cap="none">
                <a:solidFill>
                  <a:srgbClr val="C41230"/>
                </a:solidFill>
                <a:latin typeface="Calibri"/>
                <a:ea typeface="Calibri"/>
                <a:cs typeface="Calibri"/>
                <a:sym typeface="Calibri"/>
              </a:defRPr>
            </a:lvl2pPr>
            <a:lvl3pPr marL="0" lvl="2" indent="0" algn="r">
              <a:spcBef>
                <a:spcPts val="0"/>
              </a:spcBef>
              <a:buNone/>
              <a:defRPr sz="1400" b="1" i="0" u="none" strike="noStrike" cap="none">
                <a:solidFill>
                  <a:srgbClr val="C41230"/>
                </a:solidFill>
                <a:latin typeface="Calibri"/>
                <a:ea typeface="Calibri"/>
                <a:cs typeface="Calibri"/>
                <a:sym typeface="Calibri"/>
              </a:defRPr>
            </a:lvl3pPr>
            <a:lvl4pPr marL="0" lvl="3" indent="0" algn="r">
              <a:spcBef>
                <a:spcPts val="0"/>
              </a:spcBef>
              <a:buNone/>
              <a:defRPr sz="1400" b="1" i="0" u="none" strike="noStrike" cap="none">
                <a:solidFill>
                  <a:srgbClr val="C41230"/>
                </a:solidFill>
                <a:latin typeface="Calibri"/>
                <a:ea typeface="Calibri"/>
                <a:cs typeface="Calibri"/>
                <a:sym typeface="Calibri"/>
              </a:defRPr>
            </a:lvl4pPr>
            <a:lvl5pPr marL="0" lvl="4" indent="0" algn="r">
              <a:spcBef>
                <a:spcPts val="0"/>
              </a:spcBef>
              <a:buNone/>
              <a:defRPr sz="1400" b="1" i="0" u="none" strike="noStrike" cap="none">
                <a:solidFill>
                  <a:srgbClr val="C41230"/>
                </a:solidFill>
                <a:latin typeface="Calibri"/>
                <a:ea typeface="Calibri"/>
                <a:cs typeface="Calibri"/>
                <a:sym typeface="Calibri"/>
              </a:defRPr>
            </a:lvl5pPr>
            <a:lvl6pPr marL="0" lvl="5" indent="0" algn="r">
              <a:spcBef>
                <a:spcPts val="0"/>
              </a:spcBef>
              <a:buNone/>
              <a:defRPr sz="1400" b="1" i="0" u="none" strike="noStrike" cap="none">
                <a:solidFill>
                  <a:srgbClr val="C41230"/>
                </a:solidFill>
                <a:latin typeface="Calibri"/>
                <a:ea typeface="Calibri"/>
                <a:cs typeface="Calibri"/>
                <a:sym typeface="Calibri"/>
              </a:defRPr>
            </a:lvl6pPr>
            <a:lvl7pPr marL="0" lvl="6" indent="0" algn="r">
              <a:spcBef>
                <a:spcPts val="0"/>
              </a:spcBef>
              <a:buNone/>
              <a:defRPr sz="1400" b="1" i="0" u="none" strike="noStrike" cap="none">
                <a:solidFill>
                  <a:srgbClr val="C41230"/>
                </a:solidFill>
                <a:latin typeface="Calibri"/>
                <a:ea typeface="Calibri"/>
                <a:cs typeface="Calibri"/>
                <a:sym typeface="Calibri"/>
              </a:defRPr>
            </a:lvl7pPr>
            <a:lvl8pPr marL="0" lvl="7" indent="0" algn="r">
              <a:spcBef>
                <a:spcPts val="0"/>
              </a:spcBef>
              <a:buNone/>
              <a:defRPr sz="1400" b="1" i="0" u="none" strike="noStrike" cap="none">
                <a:solidFill>
                  <a:srgbClr val="C41230"/>
                </a:solidFill>
                <a:latin typeface="Calibri"/>
                <a:ea typeface="Calibri"/>
                <a:cs typeface="Calibri"/>
                <a:sym typeface="Calibri"/>
              </a:defRPr>
            </a:lvl8pPr>
            <a:lvl9pPr marL="0" lvl="8" indent="0" algn="r">
              <a:spcBef>
                <a:spcPts val="0"/>
              </a:spcBef>
              <a:buNone/>
              <a:defRPr sz="1400" b="1" i="0" u="none" strike="noStrike" cap="none">
                <a:solidFill>
                  <a:srgbClr val="C41230"/>
                </a:solidFill>
                <a:latin typeface="Calibri"/>
                <a:ea typeface="Calibri"/>
                <a:cs typeface="Calibri"/>
                <a:sym typeface="Calibri"/>
              </a:defRPr>
            </a:lvl9pPr>
          </a:lstStyle>
          <a:p>
            <a:r>
              <a:rPr lang="en-US" dirty="0"/>
              <a:t>Slide</a:t>
            </a:r>
            <a:r>
              <a:rPr lang="en-US" b="0" dirty="0">
                <a:solidFill>
                  <a:schemeClr val="dk1"/>
                </a:solidFill>
              </a:rPr>
              <a:t> </a:t>
            </a:r>
            <a:fld id="{00000000-1234-1234-1234-123412341234}" type="slidenum">
              <a:rPr lang="en-US" b="0" smtClean="0">
                <a:solidFill>
                  <a:schemeClr val="dk1"/>
                </a:solidFill>
              </a:rPr>
              <a:pPr/>
              <a:t>‹#›</a:t>
            </a:fld>
            <a:r>
              <a:rPr lang="en-US" b="0" dirty="0">
                <a:solidFill>
                  <a:schemeClr val="dk1"/>
                </a:solidFill>
              </a:rPr>
              <a:t> of 23</a:t>
            </a:r>
            <a:endParaRPr sz="1100" b="0" dirty="0">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8"/>
          <p:cNvSpPr>
            <a:spLocks noGrp="1"/>
          </p:cNvSpPr>
          <p:nvPr>
            <p:ph type="pic" idx="2"/>
          </p:nvPr>
        </p:nvSpPr>
        <p:spPr>
          <a:xfrm>
            <a:off x="5183188" y="987425"/>
            <a:ext cx="6172200" cy="4873625"/>
          </a:xfrm>
          <a:prstGeom prst="rect">
            <a:avLst/>
          </a:prstGeom>
          <a:noFill/>
          <a:ln>
            <a:noFill/>
          </a:ln>
        </p:spPr>
      </p:sp>
      <p:sp>
        <p:nvSpPr>
          <p:cNvPr id="66" name="Google Shape;66;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microsoft.com/office/2007/relationships/media" Target="../media/media2.mp4"/><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11" Type="http://schemas.openxmlformats.org/officeDocument/2006/relationships/image" Target="../media/image39.png"/><Relationship Id="rId5" Type="http://schemas.openxmlformats.org/officeDocument/2006/relationships/slideLayout" Target="../slideLayouts/slideLayout2.xml"/><Relationship Id="rId10" Type="http://schemas.openxmlformats.org/officeDocument/2006/relationships/image" Target="../media/image38.svg"/><Relationship Id="rId4" Type="http://schemas.openxmlformats.org/officeDocument/2006/relationships/video" Target="../media/media2.mp4"/><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3" Type="http://schemas.microsoft.com/office/2007/relationships/media" Target="../media/media2.mp4"/><Relationship Id="rId7" Type="http://schemas.openxmlformats.org/officeDocument/2006/relationships/image" Target="../media/image41.png"/><Relationship Id="rId12"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8.xml"/><Relationship Id="rId11" Type="http://schemas.openxmlformats.org/officeDocument/2006/relationships/image" Target="../media/image39.png"/><Relationship Id="rId5" Type="http://schemas.openxmlformats.org/officeDocument/2006/relationships/slideLayout" Target="../slideLayouts/slideLayout2.xml"/><Relationship Id="rId10" Type="http://schemas.openxmlformats.org/officeDocument/2006/relationships/image" Target="../media/image44.svg"/><Relationship Id="rId4" Type="http://schemas.openxmlformats.org/officeDocument/2006/relationships/video" Target="../media/media2.mp4"/><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www.researchgate.net/publication/312422406_Influence_of_time_restriction_20_minutes_and_946_months_of_visual_information_on_angular_displacement_during_the_sit-to-stand_STS_task_in_three_planes/figures?lo=1" TargetMode="External"/><Relationship Id="rId4" Type="http://schemas.openxmlformats.org/officeDocument/2006/relationships/hyperlink" Target="https://www.euclideanspace.com/physics/kinematics/joints/index.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4.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openxmlformats.org/officeDocument/2006/relationships/hyperlink" Target="https://stiwell.medel.com/orthopaedics/hip-arthrosis" TargetMode="External"/><Relationship Id="rId3" Type="http://schemas.openxmlformats.org/officeDocument/2006/relationships/image" Target="../media/image12.png"/><Relationship Id="rId7" Type="http://schemas.openxmlformats.org/officeDocument/2006/relationships/hyperlink" Target="https://orthoinfo.aaos.org/en/treatment/total-knee-replacement-anim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Achilles_tendiniti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cxnSp>
        <p:nvCxnSpPr>
          <p:cNvPr id="86" name="Google Shape;86;p1"/>
          <p:cNvCxnSpPr/>
          <p:nvPr/>
        </p:nvCxnSpPr>
        <p:spPr>
          <a:xfrm>
            <a:off x="-46651" y="6315738"/>
            <a:ext cx="12285306" cy="0"/>
          </a:xfrm>
          <a:prstGeom prst="straightConnector1">
            <a:avLst/>
          </a:prstGeom>
          <a:noFill/>
          <a:ln w="9525" cap="flat" cmpd="sng">
            <a:solidFill>
              <a:schemeClr val="dk1"/>
            </a:solidFill>
            <a:prstDash val="solid"/>
            <a:miter lim="800000"/>
            <a:headEnd type="none" w="sm" len="sm"/>
            <a:tailEnd type="none" w="sm" len="sm"/>
          </a:ln>
        </p:spPr>
      </p:cxnSp>
      <p:sp>
        <p:nvSpPr>
          <p:cNvPr id="87" name="Google Shape;87;p1"/>
          <p:cNvSpPr txBox="1"/>
          <p:nvPr/>
        </p:nvSpPr>
        <p:spPr>
          <a:xfrm>
            <a:off x="0" y="2507328"/>
            <a:ext cx="12192000" cy="646290"/>
          </a:xfrm>
          <a:prstGeom prst="rect">
            <a:avLst/>
          </a:prstGeom>
          <a:solidFill>
            <a:srgbClr val="F2F2F2">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rgbClr val="7F7F7F"/>
                </a:solidFill>
                <a:latin typeface="+mj-lt"/>
                <a:ea typeface="Calibri"/>
                <a:cs typeface="Calibri"/>
                <a:sym typeface="Calibri"/>
              </a:rPr>
              <a:t>Team 1</a:t>
            </a:r>
            <a:endParaRPr sz="1200" dirty="0">
              <a:latin typeface="+mj-lt"/>
            </a:endParaRPr>
          </a:p>
          <a:p>
            <a:pPr marL="0" marR="0" lvl="0" indent="0" algn="ctr" rtl="0">
              <a:spcBef>
                <a:spcPts val="0"/>
              </a:spcBef>
              <a:spcAft>
                <a:spcPts val="0"/>
              </a:spcAft>
              <a:buNone/>
            </a:pPr>
            <a:r>
              <a:rPr lang="en-US" sz="1800" b="0" i="0" u="none" strike="noStrike" cap="none" dirty="0">
                <a:solidFill>
                  <a:schemeClr val="dk1"/>
                </a:solidFill>
                <a:latin typeface="+mj-lt"/>
                <a:ea typeface="Calibri"/>
                <a:cs typeface="Calibri"/>
                <a:sym typeface="Calibri"/>
              </a:rPr>
              <a:t>Alexander Kyu</a:t>
            </a:r>
            <a:r>
              <a:rPr lang="en-US" sz="1800" b="1" i="0" u="none" strike="noStrike" cap="none" dirty="0">
                <a:solidFill>
                  <a:schemeClr val="lt1"/>
                </a:solidFill>
                <a:latin typeface="+mj-lt"/>
                <a:ea typeface="Calibri"/>
                <a:cs typeface="Calibri"/>
                <a:sym typeface="Calibri"/>
              </a:rPr>
              <a:t>👨‍💻</a:t>
            </a:r>
            <a:r>
              <a:rPr lang="en-US" sz="1800" b="0" i="0" u="none" strike="noStrike" cap="none" dirty="0">
                <a:solidFill>
                  <a:schemeClr val="dk1"/>
                </a:solidFill>
                <a:latin typeface="+mj-lt"/>
                <a:ea typeface="Calibri"/>
                <a:cs typeface="Calibri"/>
                <a:sym typeface="Calibri"/>
              </a:rPr>
              <a:t>, Ronin Zhang👨‍🔧, </a:t>
            </a:r>
            <a:r>
              <a:rPr lang="en-US" sz="1800" b="0" i="0" u="none" strike="noStrike" cap="none" dirty="0" err="1">
                <a:solidFill>
                  <a:schemeClr val="dk1"/>
                </a:solidFill>
                <a:latin typeface="+mj-lt"/>
                <a:ea typeface="Calibri"/>
                <a:cs typeface="Calibri"/>
                <a:sym typeface="Calibri"/>
              </a:rPr>
              <a:t>Vaishak</a:t>
            </a:r>
            <a:r>
              <a:rPr lang="en-US" sz="1800" b="0" i="0" u="none" strike="noStrike" cap="none" dirty="0">
                <a:solidFill>
                  <a:schemeClr val="dk1"/>
                </a:solidFill>
                <a:latin typeface="+mj-lt"/>
                <a:ea typeface="Calibri"/>
                <a:cs typeface="Calibri"/>
                <a:sym typeface="Calibri"/>
              </a:rPr>
              <a:t> Harish🧑‍🔬, and Vu Phan 👨‍🔧</a:t>
            </a:r>
            <a:endParaRPr sz="1200" dirty="0">
              <a:latin typeface="+mj-lt"/>
            </a:endParaRPr>
          </a:p>
        </p:txBody>
      </p:sp>
      <p:sp>
        <p:nvSpPr>
          <p:cNvPr id="88" name="Google Shape;88;p1"/>
          <p:cNvSpPr txBox="1"/>
          <p:nvPr/>
        </p:nvSpPr>
        <p:spPr>
          <a:xfrm>
            <a:off x="0" y="3147889"/>
            <a:ext cx="12192000" cy="369291"/>
          </a:xfrm>
          <a:prstGeom prst="rect">
            <a:avLst/>
          </a:prstGeom>
          <a:solidFill>
            <a:srgbClr val="7F7F7F">
              <a:alpha val="49803"/>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mj-lt"/>
                <a:ea typeface="Calibri"/>
                <a:cs typeface="Calibri"/>
                <a:sym typeface="Calibri"/>
              </a:rPr>
              <a:t>Final </a:t>
            </a:r>
            <a:r>
              <a:rPr lang="en-US" sz="1800" b="0" i="0" u="none" strike="noStrike" cap="none" dirty="0">
                <a:solidFill>
                  <a:schemeClr val="lt1"/>
                </a:solidFill>
                <a:latin typeface="+mj-lt"/>
                <a:ea typeface="Calibri"/>
                <a:cs typeface="Calibri"/>
                <a:sym typeface="Calibri"/>
              </a:rPr>
              <a:t>Presentation</a:t>
            </a:r>
            <a:endParaRPr sz="1200" dirty="0">
              <a:latin typeface="+mj-lt"/>
            </a:endParaRPr>
          </a:p>
        </p:txBody>
      </p:sp>
      <p:pic>
        <p:nvPicPr>
          <p:cNvPr id="89" name="Google Shape;89;p1"/>
          <p:cNvPicPr preferRelativeResize="0"/>
          <p:nvPr/>
        </p:nvPicPr>
        <p:blipFill rotWithShape="1">
          <a:blip r:embed="rId3">
            <a:alphaModFix/>
          </a:blip>
          <a:srcRect l="36153" r="41880"/>
          <a:stretch/>
        </p:blipFill>
        <p:spPr>
          <a:xfrm>
            <a:off x="2482683" y="3970543"/>
            <a:ext cx="734515" cy="1940360"/>
          </a:xfrm>
          <a:prstGeom prst="rect">
            <a:avLst/>
          </a:prstGeom>
          <a:noFill/>
          <a:ln>
            <a:noFill/>
          </a:ln>
        </p:spPr>
      </p:pic>
      <p:pic>
        <p:nvPicPr>
          <p:cNvPr id="90" name="Google Shape;90;p1"/>
          <p:cNvPicPr preferRelativeResize="0"/>
          <p:nvPr/>
        </p:nvPicPr>
        <p:blipFill rotWithShape="1">
          <a:blip r:embed="rId4">
            <a:alphaModFix/>
          </a:blip>
          <a:srcRect l="36153" r="41880"/>
          <a:stretch/>
        </p:blipFill>
        <p:spPr>
          <a:xfrm>
            <a:off x="3580262" y="3958819"/>
            <a:ext cx="734515" cy="1940360"/>
          </a:xfrm>
          <a:prstGeom prst="rect">
            <a:avLst/>
          </a:prstGeom>
          <a:noFill/>
          <a:ln>
            <a:noFill/>
          </a:ln>
        </p:spPr>
      </p:pic>
      <p:pic>
        <p:nvPicPr>
          <p:cNvPr id="91" name="Google Shape;91;p1"/>
          <p:cNvPicPr preferRelativeResize="0"/>
          <p:nvPr/>
        </p:nvPicPr>
        <p:blipFill rotWithShape="1">
          <a:blip r:embed="rId5">
            <a:alphaModFix/>
          </a:blip>
          <a:srcRect l="36153" r="41880"/>
          <a:stretch/>
        </p:blipFill>
        <p:spPr>
          <a:xfrm>
            <a:off x="4677841" y="3970543"/>
            <a:ext cx="734515" cy="1940360"/>
          </a:xfrm>
          <a:prstGeom prst="rect">
            <a:avLst/>
          </a:prstGeom>
          <a:noFill/>
          <a:ln>
            <a:noFill/>
          </a:ln>
        </p:spPr>
      </p:pic>
      <p:pic>
        <p:nvPicPr>
          <p:cNvPr id="92" name="Google Shape;92;p1"/>
          <p:cNvPicPr preferRelativeResize="0"/>
          <p:nvPr/>
        </p:nvPicPr>
        <p:blipFill rotWithShape="1">
          <a:blip r:embed="rId6">
            <a:alphaModFix/>
          </a:blip>
          <a:srcRect l="36153" r="41880"/>
          <a:stretch/>
        </p:blipFill>
        <p:spPr>
          <a:xfrm>
            <a:off x="5775420" y="3958819"/>
            <a:ext cx="734514" cy="1940360"/>
          </a:xfrm>
          <a:prstGeom prst="rect">
            <a:avLst/>
          </a:prstGeom>
          <a:noFill/>
          <a:ln>
            <a:noFill/>
          </a:ln>
        </p:spPr>
      </p:pic>
      <p:pic>
        <p:nvPicPr>
          <p:cNvPr id="93" name="Google Shape;93;p1"/>
          <p:cNvPicPr preferRelativeResize="0"/>
          <p:nvPr/>
        </p:nvPicPr>
        <p:blipFill rotWithShape="1">
          <a:blip r:embed="rId7">
            <a:alphaModFix/>
          </a:blip>
          <a:srcRect l="36153" r="41880"/>
          <a:stretch/>
        </p:blipFill>
        <p:spPr>
          <a:xfrm>
            <a:off x="6872998" y="3958819"/>
            <a:ext cx="734514" cy="1940360"/>
          </a:xfrm>
          <a:prstGeom prst="rect">
            <a:avLst/>
          </a:prstGeom>
          <a:noFill/>
          <a:ln>
            <a:noFill/>
          </a:ln>
        </p:spPr>
      </p:pic>
      <p:pic>
        <p:nvPicPr>
          <p:cNvPr id="94" name="Google Shape;94;p1" descr="A picture containing accessory&#10;&#10;Description automatically generated"/>
          <p:cNvPicPr preferRelativeResize="0"/>
          <p:nvPr/>
        </p:nvPicPr>
        <p:blipFill rotWithShape="1">
          <a:blip r:embed="rId8">
            <a:alphaModFix/>
          </a:blip>
          <a:srcRect l="36153" r="41880"/>
          <a:stretch/>
        </p:blipFill>
        <p:spPr>
          <a:xfrm>
            <a:off x="7970576" y="3958819"/>
            <a:ext cx="734514" cy="1940360"/>
          </a:xfrm>
          <a:prstGeom prst="rect">
            <a:avLst/>
          </a:prstGeom>
          <a:noFill/>
          <a:ln>
            <a:noFill/>
          </a:ln>
        </p:spPr>
      </p:pic>
      <p:pic>
        <p:nvPicPr>
          <p:cNvPr id="95" name="Google Shape;95;p1"/>
          <p:cNvPicPr preferRelativeResize="0"/>
          <p:nvPr/>
        </p:nvPicPr>
        <p:blipFill rotWithShape="1">
          <a:blip r:embed="rId9">
            <a:alphaModFix/>
          </a:blip>
          <a:srcRect l="36153" r="41880"/>
          <a:stretch/>
        </p:blipFill>
        <p:spPr>
          <a:xfrm>
            <a:off x="9068154" y="3970543"/>
            <a:ext cx="734514" cy="1940360"/>
          </a:xfrm>
          <a:prstGeom prst="rect">
            <a:avLst/>
          </a:prstGeom>
          <a:noFill/>
          <a:ln>
            <a:noFill/>
          </a:ln>
        </p:spPr>
      </p:pic>
      <p:pic>
        <p:nvPicPr>
          <p:cNvPr id="96" name="Google Shape;96;p1"/>
          <p:cNvPicPr preferRelativeResize="0"/>
          <p:nvPr/>
        </p:nvPicPr>
        <p:blipFill rotWithShape="1">
          <a:blip r:embed="rId10">
            <a:alphaModFix/>
          </a:blip>
          <a:srcRect l="36153" r="41880"/>
          <a:stretch/>
        </p:blipFill>
        <p:spPr>
          <a:xfrm>
            <a:off x="10165732" y="3958819"/>
            <a:ext cx="734514" cy="1940360"/>
          </a:xfrm>
          <a:prstGeom prst="rect">
            <a:avLst/>
          </a:prstGeom>
          <a:noFill/>
          <a:ln>
            <a:noFill/>
          </a:ln>
        </p:spPr>
      </p:pic>
      <p:sp>
        <p:nvSpPr>
          <p:cNvPr id="97" name="Google Shape;97;p1"/>
          <p:cNvSpPr txBox="1">
            <a:spLocks noGrp="1"/>
          </p:cNvSpPr>
          <p:nvPr>
            <p:ph type="ctrTitle"/>
          </p:nvPr>
        </p:nvSpPr>
        <p:spPr>
          <a:xfrm>
            <a:off x="716131" y="353704"/>
            <a:ext cx="10759735" cy="2266116"/>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C00000"/>
              </a:buClr>
              <a:buSzPts val="6000"/>
              <a:buFont typeface="Calibri"/>
              <a:buNone/>
            </a:pPr>
            <a:r>
              <a:rPr lang="en-US" sz="4400" dirty="0">
                <a:solidFill>
                  <a:srgbClr val="C00000"/>
                </a:solidFill>
                <a:latin typeface="Arial" panose="020B0604020202020204" pitchFamily="34" charset="0"/>
                <a:cs typeface="Arial" panose="020B0604020202020204" pitchFamily="34" charset="0"/>
              </a:rPr>
              <a:t>Estimation of Lower-limb Joint Kinematics with Inertial Measurement Units</a:t>
            </a:r>
            <a:br>
              <a:rPr lang="en-US" sz="4400" dirty="0">
                <a:solidFill>
                  <a:srgbClr val="C00000"/>
                </a:solidFill>
                <a:latin typeface="Arial" panose="020B0604020202020204" pitchFamily="34" charset="0"/>
                <a:cs typeface="Arial" panose="020B0604020202020204" pitchFamily="34" charset="0"/>
              </a:rPr>
            </a:br>
            <a:endParaRPr sz="4400" dirty="0">
              <a:latin typeface="Arial" panose="020B0604020202020204" pitchFamily="34" charset="0"/>
              <a:cs typeface="Arial" panose="020B0604020202020204" pitchFamily="34" charset="0"/>
            </a:endParaRPr>
          </a:p>
        </p:txBody>
      </p:sp>
      <p:pic>
        <p:nvPicPr>
          <p:cNvPr id="98" name="Google Shape;98;p1" descr="A picture containing accessory&#10;&#10;Description automatically generated"/>
          <p:cNvPicPr preferRelativeResize="0"/>
          <p:nvPr/>
        </p:nvPicPr>
        <p:blipFill rotWithShape="1">
          <a:blip r:embed="rId11">
            <a:alphaModFix/>
          </a:blip>
          <a:srcRect l="37672" r="40360"/>
          <a:stretch/>
        </p:blipFill>
        <p:spPr>
          <a:xfrm>
            <a:off x="1385105" y="3958819"/>
            <a:ext cx="734514" cy="1940360"/>
          </a:xfrm>
          <a:prstGeom prst="rect">
            <a:avLst/>
          </a:prstGeom>
          <a:noFill/>
          <a:ln>
            <a:noFill/>
          </a:ln>
        </p:spPr>
      </p:pic>
      <p:sp>
        <p:nvSpPr>
          <p:cNvPr id="99" name="Google Shape;99;p1"/>
          <p:cNvSpPr txBox="1"/>
          <p:nvPr/>
        </p:nvSpPr>
        <p:spPr>
          <a:xfrm>
            <a:off x="4584741" y="6107032"/>
            <a:ext cx="3022517" cy="64629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rgbClr val="C00000"/>
                </a:solidFill>
                <a:latin typeface="+mj-lt"/>
                <a:ea typeface="Calibri"/>
                <a:cs typeface="Calibri"/>
                <a:sym typeface="Calibri"/>
              </a:rPr>
              <a:t>Carnegie Mellon University</a:t>
            </a:r>
            <a:endParaRPr sz="1200" dirty="0">
              <a:latin typeface="+mj-lt"/>
            </a:endParaRPr>
          </a:p>
          <a:p>
            <a:pPr marL="0" marR="0" lvl="0" indent="0" algn="ctr" rtl="0">
              <a:spcBef>
                <a:spcPts val="0"/>
              </a:spcBef>
              <a:spcAft>
                <a:spcPts val="0"/>
              </a:spcAft>
              <a:buNone/>
            </a:pPr>
            <a:r>
              <a:rPr lang="en-US" b="0" i="0" u="none" strike="noStrike" cap="none" dirty="0">
                <a:solidFill>
                  <a:schemeClr val="dk1"/>
                </a:solidFill>
                <a:latin typeface="+mj-lt"/>
                <a:ea typeface="Calibri"/>
                <a:cs typeface="Calibri"/>
                <a:sym typeface="Calibri"/>
              </a:rPr>
              <a:t>Spring 2023</a:t>
            </a:r>
            <a:r>
              <a:rPr lang="en-US" sz="1800" b="0" i="0" u="none" strike="noStrike" cap="none" dirty="0">
                <a:solidFill>
                  <a:srgbClr val="C00000"/>
                </a:solidFill>
                <a:latin typeface="+mj-lt"/>
                <a:ea typeface="Calibri"/>
                <a:cs typeface="Calibri"/>
                <a:sym typeface="Calibri"/>
              </a:rPr>
              <a:t> </a:t>
            </a:r>
            <a:endParaRPr sz="12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1476464"/>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How generalizable is tuning?</a:t>
            </a:r>
          </a:p>
        </p:txBody>
      </p:sp>
      <p:sp>
        <p:nvSpPr>
          <p:cNvPr id="3" name="TextBox 2">
            <a:extLst>
              <a:ext uri="{FF2B5EF4-FFF2-40B4-BE49-F238E27FC236}">
                <a16:creationId xmlns:a16="http://schemas.microsoft.com/office/drawing/2014/main" id="{81E437FD-D890-554B-B30D-30ABBAF3ADE3}"/>
              </a:ext>
            </a:extLst>
          </p:cNvPr>
          <p:cNvSpPr txBox="1"/>
          <p:nvPr/>
        </p:nvSpPr>
        <p:spPr>
          <a:xfrm>
            <a:off x="2718850" y="3429000"/>
            <a:ext cx="6754299" cy="2062103"/>
          </a:xfrm>
          <a:prstGeom prst="rect">
            <a:avLst/>
          </a:prstGeom>
          <a:noFill/>
        </p:spPr>
        <p:txBody>
          <a:bodyPr wrap="square" rtlCol="0">
            <a:spAutoFit/>
          </a:bodyPr>
          <a:lstStyle/>
          <a:p>
            <a:pPr algn="ctr"/>
            <a:r>
              <a:rPr lang="en-US" sz="1600" b="1" dirty="0"/>
              <a:t>Preliminary observation</a:t>
            </a:r>
          </a:p>
          <a:p>
            <a:pPr algn="ctr"/>
            <a:endParaRPr lang="en-US" sz="1600" dirty="0"/>
          </a:p>
          <a:p>
            <a:pPr algn="ctr"/>
            <a:r>
              <a:rPr lang="en-US" sz="1600" dirty="0"/>
              <a:t>Offset on the estimation of EKF that can be resolved by tuning its parameters</a:t>
            </a:r>
          </a:p>
          <a:p>
            <a:pPr algn="ctr"/>
            <a:endParaRPr lang="en-US" sz="1600" dirty="0"/>
          </a:p>
          <a:p>
            <a:pPr algn="ctr"/>
            <a:r>
              <a:rPr lang="en-US" sz="1600" b="1" dirty="0"/>
              <a:t>Decision</a:t>
            </a:r>
            <a:r>
              <a:rPr lang="en-US" sz="1600" dirty="0"/>
              <a:t> </a:t>
            </a:r>
          </a:p>
          <a:p>
            <a:pPr algn="ctr"/>
            <a:endParaRPr lang="en-US" sz="1600" dirty="0"/>
          </a:p>
          <a:p>
            <a:pPr algn="ctr"/>
            <a:r>
              <a:rPr lang="en-US" sz="1600" dirty="0"/>
              <a:t>Tuned all filters before performance evaluation</a:t>
            </a:r>
          </a:p>
        </p:txBody>
      </p:sp>
      <p:sp>
        <p:nvSpPr>
          <p:cNvPr id="4" name="Slide Number Placeholder 3">
            <a:extLst>
              <a:ext uri="{FF2B5EF4-FFF2-40B4-BE49-F238E27FC236}">
                <a16:creationId xmlns:a16="http://schemas.microsoft.com/office/drawing/2014/main" id="{444D0EC9-1F71-C098-1B29-E27292A437C2}"/>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10</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4158782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 name="Google Shape;397;g23735935606_1_294">
            <a:extLst>
              <a:ext uri="{FF2B5EF4-FFF2-40B4-BE49-F238E27FC236}">
                <a16:creationId xmlns:a16="http://schemas.microsoft.com/office/drawing/2014/main" id="{1BECA974-FF0F-0263-0A64-43566A2252B2}"/>
              </a:ext>
            </a:extLst>
          </p:cNvPr>
          <p:cNvSpPr txBox="1"/>
          <p:nvPr/>
        </p:nvSpPr>
        <p:spPr>
          <a:xfrm>
            <a:off x="0" y="0"/>
            <a:ext cx="12192000" cy="830956"/>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EKF tuning may be generalizable to different scenarios, e.g., across subject, duration, and population</a:t>
            </a:r>
            <a:endParaRPr sz="1100" dirty="0">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BDAF4BE1-335F-AE52-5D07-3BD80694247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490" r="8622"/>
          <a:stretch/>
        </p:blipFill>
        <p:spPr>
          <a:xfrm>
            <a:off x="663353" y="2438868"/>
            <a:ext cx="10865294" cy="3317130"/>
          </a:xfrm>
          <a:prstGeom prst="rect">
            <a:avLst/>
          </a:prstGeom>
        </p:spPr>
      </p:pic>
      <p:sp>
        <p:nvSpPr>
          <p:cNvPr id="6" name="TextBox 5">
            <a:extLst>
              <a:ext uri="{FF2B5EF4-FFF2-40B4-BE49-F238E27FC236}">
                <a16:creationId xmlns:a16="http://schemas.microsoft.com/office/drawing/2014/main" id="{EE8E8656-6C74-A787-C51D-468EEAB6B75E}"/>
              </a:ext>
            </a:extLst>
          </p:cNvPr>
          <p:cNvSpPr txBox="1"/>
          <p:nvPr/>
        </p:nvSpPr>
        <p:spPr>
          <a:xfrm rot="16200000">
            <a:off x="-385600" y="3943543"/>
            <a:ext cx="1906422" cy="307777"/>
          </a:xfrm>
          <a:prstGeom prst="rect">
            <a:avLst/>
          </a:prstGeom>
          <a:noFill/>
        </p:spPr>
        <p:txBody>
          <a:bodyPr wrap="square" rtlCol="0">
            <a:spAutoFit/>
          </a:bodyPr>
          <a:lstStyle/>
          <a:p>
            <a:pPr algn="ctr"/>
            <a:r>
              <a:rPr lang="en-US" dirty="0" err="1"/>
              <a:t>dRMSE</a:t>
            </a:r>
            <a:r>
              <a:rPr lang="en-US" dirty="0"/>
              <a:t> (</a:t>
            </a:r>
            <a:r>
              <a:rPr lang="en-US" baseline="30000" dirty="0"/>
              <a:t>o</a:t>
            </a:r>
            <a:r>
              <a:rPr lang="en-US" dirty="0"/>
              <a:t>)</a:t>
            </a:r>
          </a:p>
        </p:txBody>
      </p:sp>
      <p:sp>
        <p:nvSpPr>
          <p:cNvPr id="8" name="Rectangle: Rounded Corners 7">
            <a:extLst>
              <a:ext uri="{FF2B5EF4-FFF2-40B4-BE49-F238E27FC236}">
                <a16:creationId xmlns:a16="http://schemas.microsoft.com/office/drawing/2014/main" id="{C50AB7C3-BCC8-2218-C433-C18154E37498}"/>
              </a:ext>
            </a:extLst>
          </p:cNvPr>
          <p:cNvSpPr/>
          <p:nvPr/>
        </p:nvSpPr>
        <p:spPr>
          <a:xfrm>
            <a:off x="1784565" y="3036535"/>
            <a:ext cx="1601790" cy="1540710"/>
          </a:xfrm>
          <a:prstGeom prst="roundRect">
            <a:avLst>
              <a:gd name="adj" fmla="val 10741"/>
            </a:avLst>
          </a:prstGeom>
          <a:noFill/>
          <a:ln w="12700">
            <a:solidFill>
              <a:schemeClr val="accent6">
                <a:lumMod val="50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E313893-6E1A-3B3B-5574-4CEFB9ED53B4}"/>
              </a:ext>
            </a:extLst>
          </p:cNvPr>
          <p:cNvSpPr/>
          <p:nvPr/>
        </p:nvSpPr>
        <p:spPr>
          <a:xfrm>
            <a:off x="9181305" y="3144220"/>
            <a:ext cx="1601790" cy="1906422"/>
          </a:xfrm>
          <a:prstGeom prst="roundRect">
            <a:avLst>
              <a:gd name="adj" fmla="val 10741"/>
            </a:avLst>
          </a:prstGeom>
          <a:noFill/>
          <a:ln w="12700">
            <a:solidFill>
              <a:schemeClr val="accent6">
                <a:lumMod val="50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EF4F87E-ED7E-646A-04A9-EE71AD15BE8E}"/>
              </a:ext>
            </a:extLst>
          </p:cNvPr>
          <p:cNvSpPr/>
          <p:nvPr/>
        </p:nvSpPr>
        <p:spPr>
          <a:xfrm>
            <a:off x="6657715" y="3036535"/>
            <a:ext cx="1601790" cy="1540710"/>
          </a:xfrm>
          <a:prstGeom prst="roundRect">
            <a:avLst>
              <a:gd name="adj" fmla="val 10741"/>
            </a:avLst>
          </a:prstGeom>
          <a:noFill/>
          <a:ln w="12700">
            <a:solidFill>
              <a:schemeClr val="accent6">
                <a:lumMod val="50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235D19-7B4D-D2DF-72B3-CA3BF768E9BC}"/>
              </a:ext>
            </a:extLst>
          </p:cNvPr>
          <p:cNvSpPr txBox="1"/>
          <p:nvPr/>
        </p:nvSpPr>
        <p:spPr>
          <a:xfrm>
            <a:off x="1733261" y="5578016"/>
            <a:ext cx="1704398" cy="307777"/>
          </a:xfrm>
          <a:prstGeom prst="rect">
            <a:avLst/>
          </a:prstGeom>
          <a:noFill/>
        </p:spPr>
        <p:txBody>
          <a:bodyPr wrap="square" rtlCol="0">
            <a:spAutoFit/>
          </a:bodyPr>
          <a:lstStyle/>
          <a:p>
            <a:pPr algn="ctr"/>
            <a:r>
              <a:rPr lang="en-US" dirty="0"/>
              <a:t>Across subject</a:t>
            </a:r>
          </a:p>
        </p:txBody>
      </p:sp>
      <p:sp>
        <p:nvSpPr>
          <p:cNvPr id="12" name="TextBox 11">
            <a:extLst>
              <a:ext uri="{FF2B5EF4-FFF2-40B4-BE49-F238E27FC236}">
                <a16:creationId xmlns:a16="http://schemas.microsoft.com/office/drawing/2014/main" id="{8EF5E93D-E623-8956-C3F3-40CF0ED8DCC2}"/>
              </a:ext>
            </a:extLst>
          </p:cNvPr>
          <p:cNvSpPr txBox="1"/>
          <p:nvPr/>
        </p:nvSpPr>
        <p:spPr>
          <a:xfrm>
            <a:off x="4093906" y="5576594"/>
            <a:ext cx="1704398" cy="307777"/>
          </a:xfrm>
          <a:prstGeom prst="rect">
            <a:avLst/>
          </a:prstGeom>
          <a:noFill/>
        </p:spPr>
        <p:txBody>
          <a:bodyPr wrap="square" rtlCol="0">
            <a:spAutoFit/>
          </a:bodyPr>
          <a:lstStyle/>
          <a:p>
            <a:pPr algn="ctr"/>
            <a:r>
              <a:rPr lang="en-US" dirty="0"/>
              <a:t>Across tasks</a:t>
            </a:r>
          </a:p>
        </p:txBody>
      </p:sp>
      <p:sp>
        <p:nvSpPr>
          <p:cNvPr id="14" name="TextBox 13">
            <a:extLst>
              <a:ext uri="{FF2B5EF4-FFF2-40B4-BE49-F238E27FC236}">
                <a16:creationId xmlns:a16="http://schemas.microsoft.com/office/drawing/2014/main" id="{ED9CB6BF-65B3-52FC-601E-9C2BB0FCF151}"/>
              </a:ext>
            </a:extLst>
          </p:cNvPr>
          <p:cNvSpPr txBox="1"/>
          <p:nvPr/>
        </p:nvSpPr>
        <p:spPr>
          <a:xfrm>
            <a:off x="6630363" y="5577235"/>
            <a:ext cx="1704398" cy="307777"/>
          </a:xfrm>
          <a:prstGeom prst="rect">
            <a:avLst/>
          </a:prstGeom>
          <a:noFill/>
        </p:spPr>
        <p:txBody>
          <a:bodyPr wrap="square" rtlCol="0">
            <a:spAutoFit/>
          </a:bodyPr>
          <a:lstStyle/>
          <a:p>
            <a:pPr algn="ctr"/>
            <a:r>
              <a:rPr lang="en-US" dirty="0"/>
              <a:t>Across duration</a:t>
            </a:r>
          </a:p>
        </p:txBody>
      </p:sp>
      <p:sp>
        <p:nvSpPr>
          <p:cNvPr id="15" name="TextBox 14">
            <a:extLst>
              <a:ext uri="{FF2B5EF4-FFF2-40B4-BE49-F238E27FC236}">
                <a16:creationId xmlns:a16="http://schemas.microsoft.com/office/drawing/2014/main" id="{D9769181-F04A-298F-A3EB-424AFA212690}"/>
              </a:ext>
            </a:extLst>
          </p:cNvPr>
          <p:cNvSpPr txBox="1"/>
          <p:nvPr/>
        </p:nvSpPr>
        <p:spPr>
          <a:xfrm>
            <a:off x="9130001" y="5576594"/>
            <a:ext cx="1704398" cy="307777"/>
          </a:xfrm>
          <a:prstGeom prst="rect">
            <a:avLst/>
          </a:prstGeom>
          <a:noFill/>
        </p:spPr>
        <p:txBody>
          <a:bodyPr wrap="square" rtlCol="0">
            <a:spAutoFit/>
          </a:bodyPr>
          <a:lstStyle/>
          <a:p>
            <a:pPr algn="ctr"/>
            <a:r>
              <a:rPr lang="en-US" dirty="0"/>
              <a:t>Across population</a:t>
            </a:r>
          </a:p>
        </p:txBody>
      </p:sp>
      <p:sp>
        <p:nvSpPr>
          <p:cNvPr id="16" name="Rectangle 15">
            <a:extLst>
              <a:ext uri="{FF2B5EF4-FFF2-40B4-BE49-F238E27FC236}">
                <a16:creationId xmlns:a16="http://schemas.microsoft.com/office/drawing/2014/main" id="{464B92DD-EA01-BE92-AF98-5A9038F33D31}"/>
              </a:ext>
            </a:extLst>
          </p:cNvPr>
          <p:cNvSpPr/>
          <p:nvPr/>
        </p:nvSpPr>
        <p:spPr>
          <a:xfrm>
            <a:off x="893328" y="1547049"/>
            <a:ext cx="152400" cy="148715"/>
          </a:xfrm>
          <a:prstGeom prst="rect">
            <a:avLst/>
          </a:prstGeom>
          <a:solidFill>
            <a:srgbClr val="F5F6E7"/>
          </a:solidFill>
          <a:ln w="19050">
            <a:solidFill>
              <a:srgbClr val="D8D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7DEA54-C8C2-C3D3-F958-BD3667BF8AE1}"/>
              </a:ext>
            </a:extLst>
          </p:cNvPr>
          <p:cNvSpPr/>
          <p:nvPr/>
        </p:nvSpPr>
        <p:spPr>
          <a:xfrm>
            <a:off x="893328" y="1181289"/>
            <a:ext cx="152400" cy="148715"/>
          </a:xfrm>
          <a:prstGeom prst="rect">
            <a:avLst/>
          </a:prstGeom>
          <a:solidFill>
            <a:srgbClr val="DCD9DB"/>
          </a:solidFill>
          <a:ln w="19050">
            <a:solidFill>
              <a:srgbClr val="564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569413-03CE-553C-9DAC-B817C8E48A19}"/>
              </a:ext>
            </a:extLst>
          </p:cNvPr>
          <p:cNvSpPr/>
          <p:nvPr/>
        </p:nvSpPr>
        <p:spPr>
          <a:xfrm>
            <a:off x="3177901" y="1232414"/>
            <a:ext cx="84136" cy="70616"/>
          </a:xfrm>
          <a:prstGeom prst="ellipse">
            <a:avLst/>
          </a:prstGeom>
          <a:solidFill>
            <a:srgbClr val="8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FD04031-E70B-89F7-8D97-0B89037D1E01}"/>
              </a:ext>
            </a:extLst>
          </p:cNvPr>
          <p:cNvSpPr/>
          <p:nvPr/>
        </p:nvSpPr>
        <p:spPr>
          <a:xfrm>
            <a:off x="3179171" y="1561397"/>
            <a:ext cx="84136" cy="70616"/>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C470934-2A74-B497-A6D1-39F216BFB476}"/>
              </a:ext>
            </a:extLst>
          </p:cNvPr>
          <p:cNvSpPr txBox="1"/>
          <p:nvPr/>
        </p:nvSpPr>
        <p:spPr>
          <a:xfrm>
            <a:off x="3575389" y="1138076"/>
            <a:ext cx="2822302" cy="307777"/>
          </a:xfrm>
          <a:prstGeom prst="rect">
            <a:avLst/>
          </a:prstGeom>
          <a:noFill/>
        </p:spPr>
        <p:txBody>
          <a:bodyPr wrap="square" rtlCol="0">
            <a:spAutoFit/>
          </a:bodyPr>
          <a:lstStyle/>
          <a:p>
            <a:r>
              <a:rPr lang="en-US" dirty="0"/>
              <a:t>Ankle angles </a:t>
            </a:r>
            <a:r>
              <a:rPr lang="en-US" i="1" dirty="0"/>
              <a:t>(individual subject)</a:t>
            </a:r>
          </a:p>
        </p:txBody>
      </p:sp>
      <p:sp>
        <p:nvSpPr>
          <p:cNvPr id="21" name="TextBox 20">
            <a:extLst>
              <a:ext uri="{FF2B5EF4-FFF2-40B4-BE49-F238E27FC236}">
                <a16:creationId xmlns:a16="http://schemas.microsoft.com/office/drawing/2014/main" id="{9238A01E-C501-610D-ED58-80B720462D95}"/>
              </a:ext>
            </a:extLst>
          </p:cNvPr>
          <p:cNvSpPr txBox="1"/>
          <p:nvPr/>
        </p:nvSpPr>
        <p:spPr>
          <a:xfrm>
            <a:off x="3575389" y="1461188"/>
            <a:ext cx="2822302" cy="307777"/>
          </a:xfrm>
          <a:prstGeom prst="rect">
            <a:avLst/>
          </a:prstGeom>
          <a:noFill/>
        </p:spPr>
        <p:txBody>
          <a:bodyPr wrap="square" rtlCol="0">
            <a:spAutoFit/>
          </a:bodyPr>
          <a:lstStyle/>
          <a:p>
            <a:r>
              <a:rPr lang="en-US" dirty="0"/>
              <a:t>Other angles </a:t>
            </a:r>
            <a:r>
              <a:rPr lang="en-US" i="1" dirty="0"/>
              <a:t>(individual subject)</a:t>
            </a:r>
          </a:p>
        </p:txBody>
      </p:sp>
      <p:sp>
        <p:nvSpPr>
          <p:cNvPr id="22" name="TextBox 21">
            <a:extLst>
              <a:ext uri="{FF2B5EF4-FFF2-40B4-BE49-F238E27FC236}">
                <a16:creationId xmlns:a16="http://schemas.microsoft.com/office/drawing/2014/main" id="{E027AAEF-9A6D-A954-6D80-45E8D4E015F4}"/>
              </a:ext>
            </a:extLst>
          </p:cNvPr>
          <p:cNvSpPr txBox="1"/>
          <p:nvPr/>
        </p:nvSpPr>
        <p:spPr>
          <a:xfrm>
            <a:off x="1307349" y="1461188"/>
            <a:ext cx="1935337" cy="307777"/>
          </a:xfrm>
          <a:prstGeom prst="rect">
            <a:avLst/>
          </a:prstGeom>
          <a:noFill/>
        </p:spPr>
        <p:txBody>
          <a:bodyPr wrap="square" rtlCol="0">
            <a:spAutoFit/>
          </a:bodyPr>
          <a:lstStyle/>
          <a:p>
            <a:r>
              <a:rPr lang="en-US" dirty="0"/>
              <a:t>Mahony filter</a:t>
            </a:r>
          </a:p>
        </p:txBody>
      </p:sp>
      <p:sp>
        <p:nvSpPr>
          <p:cNvPr id="23" name="TextBox 22">
            <a:extLst>
              <a:ext uri="{FF2B5EF4-FFF2-40B4-BE49-F238E27FC236}">
                <a16:creationId xmlns:a16="http://schemas.microsoft.com/office/drawing/2014/main" id="{8C9A3C7C-E78D-5C7F-14FF-C2BB98ABDE37}"/>
              </a:ext>
            </a:extLst>
          </p:cNvPr>
          <p:cNvSpPr txBox="1"/>
          <p:nvPr/>
        </p:nvSpPr>
        <p:spPr>
          <a:xfrm>
            <a:off x="1307349" y="1101757"/>
            <a:ext cx="1935337" cy="307777"/>
          </a:xfrm>
          <a:prstGeom prst="rect">
            <a:avLst/>
          </a:prstGeom>
          <a:noFill/>
        </p:spPr>
        <p:txBody>
          <a:bodyPr wrap="square" rtlCol="0">
            <a:spAutoFit/>
          </a:bodyPr>
          <a:lstStyle/>
          <a:p>
            <a:r>
              <a:rPr lang="en-US" dirty="0" err="1"/>
              <a:t>Madgwick</a:t>
            </a:r>
            <a:r>
              <a:rPr lang="en-US" dirty="0"/>
              <a:t> filter</a:t>
            </a:r>
          </a:p>
        </p:txBody>
      </p:sp>
      <p:sp>
        <p:nvSpPr>
          <p:cNvPr id="24" name="Rectangle 23">
            <a:extLst>
              <a:ext uri="{FF2B5EF4-FFF2-40B4-BE49-F238E27FC236}">
                <a16:creationId xmlns:a16="http://schemas.microsoft.com/office/drawing/2014/main" id="{88A92539-AC03-9D98-07C8-F8BA91B5CD56}"/>
              </a:ext>
            </a:extLst>
          </p:cNvPr>
          <p:cNvSpPr/>
          <p:nvPr/>
        </p:nvSpPr>
        <p:spPr>
          <a:xfrm>
            <a:off x="893328" y="1958012"/>
            <a:ext cx="152400" cy="148715"/>
          </a:xfrm>
          <a:prstGeom prst="rect">
            <a:avLst/>
          </a:prstGeom>
          <a:solidFill>
            <a:srgbClr val="DEE8DE"/>
          </a:solidFill>
          <a:ln w="19050">
            <a:solidFill>
              <a:srgbClr val="5B8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183BE69-6C0D-8BE9-5FE0-3C81ECF4D354}"/>
              </a:ext>
            </a:extLst>
          </p:cNvPr>
          <p:cNvSpPr txBox="1"/>
          <p:nvPr/>
        </p:nvSpPr>
        <p:spPr>
          <a:xfrm>
            <a:off x="1307349" y="1872151"/>
            <a:ext cx="1935337" cy="307777"/>
          </a:xfrm>
          <a:prstGeom prst="rect">
            <a:avLst/>
          </a:prstGeom>
          <a:noFill/>
        </p:spPr>
        <p:txBody>
          <a:bodyPr wrap="square" rtlCol="0">
            <a:spAutoFit/>
          </a:bodyPr>
          <a:lstStyle/>
          <a:p>
            <a:r>
              <a:rPr lang="en-US" dirty="0"/>
              <a:t>EKF filter</a:t>
            </a:r>
          </a:p>
        </p:txBody>
      </p:sp>
      <p:sp>
        <p:nvSpPr>
          <p:cNvPr id="32" name="Slide Number Placeholder 31">
            <a:extLst>
              <a:ext uri="{FF2B5EF4-FFF2-40B4-BE49-F238E27FC236}">
                <a16:creationId xmlns:a16="http://schemas.microsoft.com/office/drawing/2014/main" id="{F92D4DB1-64F2-84A2-749F-520572CA2739}"/>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11</a:t>
            </a:fld>
            <a:r>
              <a:rPr lang="en-US" b="0">
                <a:solidFill>
                  <a:schemeClr val="dk1"/>
                </a:solidFill>
              </a:rPr>
              <a:t> of 23</a:t>
            </a:r>
            <a:endParaRPr sz="1100" b="0" dirty="0">
              <a:solidFill>
                <a:srgbClr val="888888"/>
              </a:solidFill>
            </a:endParaRPr>
          </a:p>
        </p:txBody>
      </p:sp>
      <p:sp>
        <p:nvSpPr>
          <p:cNvPr id="33" name="TextBox 32">
            <a:extLst>
              <a:ext uri="{FF2B5EF4-FFF2-40B4-BE49-F238E27FC236}">
                <a16:creationId xmlns:a16="http://schemas.microsoft.com/office/drawing/2014/main" id="{A1296100-7E07-0D55-1102-11593E10EEFA}"/>
              </a:ext>
            </a:extLst>
          </p:cNvPr>
          <p:cNvSpPr txBox="1"/>
          <p:nvPr/>
        </p:nvSpPr>
        <p:spPr>
          <a:xfrm>
            <a:off x="9130001" y="2764606"/>
            <a:ext cx="1704398" cy="307777"/>
          </a:xfrm>
          <a:prstGeom prst="rect">
            <a:avLst/>
          </a:prstGeom>
          <a:noFill/>
        </p:spPr>
        <p:txBody>
          <a:bodyPr wrap="square" rtlCol="0">
            <a:spAutoFit/>
          </a:bodyPr>
          <a:lstStyle/>
          <a:p>
            <a:pPr algn="ctr"/>
            <a:r>
              <a:rPr lang="en-US" dirty="0"/>
              <a:t>Healthy vs. ACL</a:t>
            </a:r>
          </a:p>
        </p:txBody>
      </p:sp>
      <p:sp>
        <p:nvSpPr>
          <p:cNvPr id="34" name="TextBox 33">
            <a:extLst>
              <a:ext uri="{FF2B5EF4-FFF2-40B4-BE49-F238E27FC236}">
                <a16:creationId xmlns:a16="http://schemas.microsoft.com/office/drawing/2014/main" id="{86C90711-FB73-4FDC-6089-544E771E6FE4}"/>
              </a:ext>
            </a:extLst>
          </p:cNvPr>
          <p:cNvSpPr txBox="1"/>
          <p:nvPr/>
        </p:nvSpPr>
        <p:spPr>
          <a:xfrm>
            <a:off x="6524871" y="2621502"/>
            <a:ext cx="2120651" cy="307777"/>
          </a:xfrm>
          <a:prstGeom prst="rect">
            <a:avLst/>
          </a:prstGeom>
          <a:noFill/>
        </p:spPr>
        <p:txBody>
          <a:bodyPr wrap="square" rtlCol="0">
            <a:spAutoFit/>
          </a:bodyPr>
          <a:lstStyle/>
          <a:p>
            <a:pPr algn="ctr"/>
            <a:r>
              <a:rPr lang="en-US" dirty="0"/>
              <a:t>Beginning vs. ending</a:t>
            </a:r>
          </a:p>
        </p:txBody>
      </p:sp>
      <p:sp>
        <p:nvSpPr>
          <p:cNvPr id="35" name="TextBox 34">
            <a:extLst>
              <a:ext uri="{FF2B5EF4-FFF2-40B4-BE49-F238E27FC236}">
                <a16:creationId xmlns:a16="http://schemas.microsoft.com/office/drawing/2014/main" id="{0EC14E7D-C464-4F96-B437-7A98EC6DC91D}"/>
              </a:ext>
            </a:extLst>
          </p:cNvPr>
          <p:cNvSpPr txBox="1"/>
          <p:nvPr/>
        </p:nvSpPr>
        <p:spPr>
          <a:xfrm>
            <a:off x="3926214" y="2286493"/>
            <a:ext cx="2120651" cy="307777"/>
          </a:xfrm>
          <a:prstGeom prst="rect">
            <a:avLst/>
          </a:prstGeom>
          <a:noFill/>
        </p:spPr>
        <p:txBody>
          <a:bodyPr wrap="square" rtlCol="0">
            <a:spAutoFit/>
          </a:bodyPr>
          <a:lstStyle/>
          <a:p>
            <a:pPr algn="ctr"/>
            <a:r>
              <a:rPr lang="en-US" dirty="0"/>
              <a:t>STS vs. walking</a:t>
            </a:r>
          </a:p>
        </p:txBody>
      </p:sp>
      <p:sp>
        <p:nvSpPr>
          <p:cNvPr id="36" name="TextBox 35">
            <a:extLst>
              <a:ext uri="{FF2B5EF4-FFF2-40B4-BE49-F238E27FC236}">
                <a16:creationId xmlns:a16="http://schemas.microsoft.com/office/drawing/2014/main" id="{7AF7A9DA-76FA-944C-CD4E-6EBEFB9A9532}"/>
              </a:ext>
            </a:extLst>
          </p:cNvPr>
          <p:cNvSpPr txBox="1"/>
          <p:nvPr/>
        </p:nvSpPr>
        <p:spPr>
          <a:xfrm>
            <a:off x="1563323" y="2509763"/>
            <a:ext cx="2120651" cy="307777"/>
          </a:xfrm>
          <a:prstGeom prst="rect">
            <a:avLst/>
          </a:prstGeom>
          <a:noFill/>
        </p:spPr>
        <p:txBody>
          <a:bodyPr wrap="square" rtlCol="0">
            <a:spAutoFit/>
          </a:bodyPr>
          <a:lstStyle/>
          <a:p>
            <a:pPr algn="ctr"/>
            <a:r>
              <a:rPr lang="en-US" dirty="0"/>
              <a:t>Subject 1 vs. 4</a:t>
            </a:r>
          </a:p>
        </p:txBody>
      </p:sp>
    </p:spTree>
    <p:extLst>
      <p:ext uri="{BB962C8B-B14F-4D97-AF65-F5344CB8AC3E}">
        <p14:creationId xmlns:p14="http://schemas.microsoft.com/office/powerpoint/2010/main" val="1279683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18" name="Graphic 17">
            <a:extLst>
              <a:ext uri="{FF2B5EF4-FFF2-40B4-BE49-F238E27FC236}">
                <a16:creationId xmlns:a16="http://schemas.microsoft.com/office/drawing/2014/main" id="{E1E6CA09-7C0A-7A1E-EDF4-1CF8299294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490" r="8622"/>
          <a:stretch/>
        </p:blipFill>
        <p:spPr>
          <a:xfrm>
            <a:off x="663353" y="2438868"/>
            <a:ext cx="10865294" cy="3317130"/>
          </a:xfrm>
          <a:prstGeom prst="rect">
            <a:avLst/>
          </a:prstGeom>
        </p:spPr>
      </p:pic>
      <p:sp>
        <p:nvSpPr>
          <p:cNvPr id="19" name="TextBox 18">
            <a:extLst>
              <a:ext uri="{FF2B5EF4-FFF2-40B4-BE49-F238E27FC236}">
                <a16:creationId xmlns:a16="http://schemas.microsoft.com/office/drawing/2014/main" id="{2C3883A3-7956-F94F-EA8B-DA73593C39F5}"/>
              </a:ext>
            </a:extLst>
          </p:cNvPr>
          <p:cNvSpPr txBox="1"/>
          <p:nvPr/>
        </p:nvSpPr>
        <p:spPr>
          <a:xfrm rot="16200000">
            <a:off x="-385600" y="3943543"/>
            <a:ext cx="1906422" cy="307777"/>
          </a:xfrm>
          <a:prstGeom prst="rect">
            <a:avLst/>
          </a:prstGeom>
          <a:noFill/>
        </p:spPr>
        <p:txBody>
          <a:bodyPr wrap="square" rtlCol="0">
            <a:spAutoFit/>
          </a:bodyPr>
          <a:lstStyle/>
          <a:p>
            <a:pPr algn="ctr"/>
            <a:r>
              <a:rPr lang="en-US" dirty="0" err="1"/>
              <a:t>dRMSE</a:t>
            </a:r>
            <a:r>
              <a:rPr lang="en-US" dirty="0"/>
              <a:t> (</a:t>
            </a:r>
            <a:r>
              <a:rPr lang="en-US" baseline="30000" dirty="0"/>
              <a:t>o</a:t>
            </a:r>
            <a:r>
              <a:rPr lang="en-US" dirty="0"/>
              <a:t>)</a:t>
            </a:r>
          </a:p>
        </p:txBody>
      </p:sp>
      <p:sp>
        <p:nvSpPr>
          <p:cNvPr id="23" name="TextBox 22">
            <a:extLst>
              <a:ext uri="{FF2B5EF4-FFF2-40B4-BE49-F238E27FC236}">
                <a16:creationId xmlns:a16="http://schemas.microsoft.com/office/drawing/2014/main" id="{B75B3ECC-9A3C-F154-F99A-C7DF7459F7D9}"/>
              </a:ext>
            </a:extLst>
          </p:cNvPr>
          <p:cNvSpPr txBox="1"/>
          <p:nvPr/>
        </p:nvSpPr>
        <p:spPr>
          <a:xfrm>
            <a:off x="1733261" y="5578016"/>
            <a:ext cx="1704398" cy="307777"/>
          </a:xfrm>
          <a:prstGeom prst="rect">
            <a:avLst/>
          </a:prstGeom>
          <a:noFill/>
        </p:spPr>
        <p:txBody>
          <a:bodyPr wrap="square" rtlCol="0">
            <a:spAutoFit/>
          </a:bodyPr>
          <a:lstStyle/>
          <a:p>
            <a:pPr algn="ctr"/>
            <a:r>
              <a:rPr lang="en-US" dirty="0"/>
              <a:t>Across subject</a:t>
            </a:r>
          </a:p>
        </p:txBody>
      </p:sp>
      <p:sp>
        <p:nvSpPr>
          <p:cNvPr id="24" name="TextBox 23">
            <a:extLst>
              <a:ext uri="{FF2B5EF4-FFF2-40B4-BE49-F238E27FC236}">
                <a16:creationId xmlns:a16="http://schemas.microsoft.com/office/drawing/2014/main" id="{1428B7F1-949D-2CB0-FC29-209C7310B7A6}"/>
              </a:ext>
            </a:extLst>
          </p:cNvPr>
          <p:cNvSpPr txBox="1"/>
          <p:nvPr/>
        </p:nvSpPr>
        <p:spPr>
          <a:xfrm>
            <a:off x="4093906" y="5576594"/>
            <a:ext cx="1704398" cy="307777"/>
          </a:xfrm>
          <a:prstGeom prst="rect">
            <a:avLst/>
          </a:prstGeom>
          <a:noFill/>
        </p:spPr>
        <p:txBody>
          <a:bodyPr wrap="square" rtlCol="0">
            <a:spAutoFit/>
          </a:bodyPr>
          <a:lstStyle/>
          <a:p>
            <a:pPr algn="ctr"/>
            <a:r>
              <a:rPr lang="en-US" dirty="0"/>
              <a:t>Across tasks</a:t>
            </a:r>
          </a:p>
        </p:txBody>
      </p:sp>
      <p:sp>
        <p:nvSpPr>
          <p:cNvPr id="25" name="TextBox 24">
            <a:extLst>
              <a:ext uri="{FF2B5EF4-FFF2-40B4-BE49-F238E27FC236}">
                <a16:creationId xmlns:a16="http://schemas.microsoft.com/office/drawing/2014/main" id="{8395ED9B-0E5E-5276-869B-C073A27B8CA4}"/>
              </a:ext>
            </a:extLst>
          </p:cNvPr>
          <p:cNvSpPr txBox="1"/>
          <p:nvPr/>
        </p:nvSpPr>
        <p:spPr>
          <a:xfrm>
            <a:off x="6630363" y="5577235"/>
            <a:ext cx="1704398" cy="307777"/>
          </a:xfrm>
          <a:prstGeom prst="rect">
            <a:avLst/>
          </a:prstGeom>
          <a:noFill/>
        </p:spPr>
        <p:txBody>
          <a:bodyPr wrap="square" rtlCol="0">
            <a:spAutoFit/>
          </a:bodyPr>
          <a:lstStyle/>
          <a:p>
            <a:pPr algn="ctr"/>
            <a:r>
              <a:rPr lang="en-US" dirty="0"/>
              <a:t>Across duration</a:t>
            </a:r>
          </a:p>
        </p:txBody>
      </p:sp>
      <p:sp>
        <p:nvSpPr>
          <p:cNvPr id="26" name="TextBox 25">
            <a:extLst>
              <a:ext uri="{FF2B5EF4-FFF2-40B4-BE49-F238E27FC236}">
                <a16:creationId xmlns:a16="http://schemas.microsoft.com/office/drawing/2014/main" id="{109306B2-30D9-88BF-2105-55DC99FD7A5E}"/>
              </a:ext>
            </a:extLst>
          </p:cNvPr>
          <p:cNvSpPr txBox="1"/>
          <p:nvPr/>
        </p:nvSpPr>
        <p:spPr>
          <a:xfrm>
            <a:off x="9130001" y="5576594"/>
            <a:ext cx="1704398" cy="307777"/>
          </a:xfrm>
          <a:prstGeom prst="rect">
            <a:avLst/>
          </a:prstGeom>
          <a:noFill/>
        </p:spPr>
        <p:txBody>
          <a:bodyPr wrap="square" rtlCol="0">
            <a:spAutoFit/>
          </a:bodyPr>
          <a:lstStyle/>
          <a:p>
            <a:pPr algn="ctr"/>
            <a:r>
              <a:rPr lang="en-US" dirty="0"/>
              <a:t>Across population</a:t>
            </a:r>
          </a:p>
        </p:txBody>
      </p:sp>
      <p:sp>
        <p:nvSpPr>
          <p:cNvPr id="27" name="Rectangle 26">
            <a:extLst>
              <a:ext uri="{FF2B5EF4-FFF2-40B4-BE49-F238E27FC236}">
                <a16:creationId xmlns:a16="http://schemas.microsoft.com/office/drawing/2014/main" id="{2E2B2BD2-35C8-DAE2-1B04-7DC38F556FF2}"/>
              </a:ext>
            </a:extLst>
          </p:cNvPr>
          <p:cNvSpPr/>
          <p:nvPr/>
        </p:nvSpPr>
        <p:spPr>
          <a:xfrm>
            <a:off x="893328" y="1547049"/>
            <a:ext cx="152400" cy="148715"/>
          </a:xfrm>
          <a:prstGeom prst="rect">
            <a:avLst/>
          </a:prstGeom>
          <a:solidFill>
            <a:srgbClr val="F5F6E7"/>
          </a:solidFill>
          <a:ln w="19050">
            <a:solidFill>
              <a:srgbClr val="D8DA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3EC3F1-48A6-E223-AFD6-99066AD85454}"/>
              </a:ext>
            </a:extLst>
          </p:cNvPr>
          <p:cNvSpPr/>
          <p:nvPr/>
        </p:nvSpPr>
        <p:spPr>
          <a:xfrm>
            <a:off x="893328" y="1181289"/>
            <a:ext cx="152400" cy="148715"/>
          </a:xfrm>
          <a:prstGeom prst="rect">
            <a:avLst/>
          </a:prstGeom>
          <a:solidFill>
            <a:srgbClr val="DCD9DB"/>
          </a:solidFill>
          <a:ln w="19050">
            <a:solidFill>
              <a:srgbClr val="564A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862667B-6D6D-E9F4-04B0-ACEE2732EA89}"/>
              </a:ext>
            </a:extLst>
          </p:cNvPr>
          <p:cNvSpPr/>
          <p:nvPr/>
        </p:nvSpPr>
        <p:spPr>
          <a:xfrm>
            <a:off x="3177901" y="1232414"/>
            <a:ext cx="84136" cy="70616"/>
          </a:xfrm>
          <a:prstGeom prst="ellipse">
            <a:avLst/>
          </a:prstGeom>
          <a:solidFill>
            <a:srgbClr val="8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CC37F94-9FF6-EDA5-70E8-EECBB2F00A37}"/>
              </a:ext>
            </a:extLst>
          </p:cNvPr>
          <p:cNvSpPr/>
          <p:nvPr/>
        </p:nvSpPr>
        <p:spPr>
          <a:xfrm>
            <a:off x="3179171" y="1561397"/>
            <a:ext cx="84136" cy="70616"/>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02C4EEA-AA3B-C885-51C8-726E05DE1B8B}"/>
              </a:ext>
            </a:extLst>
          </p:cNvPr>
          <p:cNvSpPr txBox="1"/>
          <p:nvPr/>
        </p:nvSpPr>
        <p:spPr>
          <a:xfrm>
            <a:off x="3575389" y="1138076"/>
            <a:ext cx="2822302" cy="307777"/>
          </a:xfrm>
          <a:prstGeom prst="rect">
            <a:avLst/>
          </a:prstGeom>
          <a:noFill/>
        </p:spPr>
        <p:txBody>
          <a:bodyPr wrap="square" rtlCol="0">
            <a:spAutoFit/>
          </a:bodyPr>
          <a:lstStyle/>
          <a:p>
            <a:r>
              <a:rPr lang="en-US" dirty="0"/>
              <a:t>Ankle angles </a:t>
            </a:r>
            <a:r>
              <a:rPr lang="en-US" i="1" dirty="0"/>
              <a:t>(individual subject)</a:t>
            </a:r>
          </a:p>
        </p:txBody>
      </p:sp>
      <p:sp>
        <p:nvSpPr>
          <p:cNvPr id="32" name="TextBox 31">
            <a:extLst>
              <a:ext uri="{FF2B5EF4-FFF2-40B4-BE49-F238E27FC236}">
                <a16:creationId xmlns:a16="http://schemas.microsoft.com/office/drawing/2014/main" id="{B5E54A50-545D-AA06-5463-814C72172DED}"/>
              </a:ext>
            </a:extLst>
          </p:cNvPr>
          <p:cNvSpPr txBox="1"/>
          <p:nvPr/>
        </p:nvSpPr>
        <p:spPr>
          <a:xfrm>
            <a:off x="3575389" y="1461188"/>
            <a:ext cx="2822302" cy="307777"/>
          </a:xfrm>
          <a:prstGeom prst="rect">
            <a:avLst/>
          </a:prstGeom>
          <a:noFill/>
        </p:spPr>
        <p:txBody>
          <a:bodyPr wrap="square" rtlCol="0">
            <a:spAutoFit/>
          </a:bodyPr>
          <a:lstStyle/>
          <a:p>
            <a:r>
              <a:rPr lang="en-US" dirty="0"/>
              <a:t>Other angles </a:t>
            </a:r>
            <a:r>
              <a:rPr lang="en-US" i="1" dirty="0"/>
              <a:t>(individual subject)</a:t>
            </a:r>
          </a:p>
        </p:txBody>
      </p:sp>
      <p:sp>
        <p:nvSpPr>
          <p:cNvPr id="33" name="TextBox 32">
            <a:extLst>
              <a:ext uri="{FF2B5EF4-FFF2-40B4-BE49-F238E27FC236}">
                <a16:creationId xmlns:a16="http://schemas.microsoft.com/office/drawing/2014/main" id="{56988B52-3450-4AD3-FD9B-2F800F6886CB}"/>
              </a:ext>
            </a:extLst>
          </p:cNvPr>
          <p:cNvSpPr txBox="1"/>
          <p:nvPr/>
        </p:nvSpPr>
        <p:spPr>
          <a:xfrm>
            <a:off x="1307349" y="1461188"/>
            <a:ext cx="1935337" cy="307777"/>
          </a:xfrm>
          <a:prstGeom prst="rect">
            <a:avLst/>
          </a:prstGeom>
          <a:noFill/>
        </p:spPr>
        <p:txBody>
          <a:bodyPr wrap="square" rtlCol="0">
            <a:spAutoFit/>
          </a:bodyPr>
          <a:lstStyle/>
          <a:p>
            <a:r>
              <a:rPr lang="en-US" dirty="0"/>
              <a:t>Mahony filter</a:t>
            </a:r>
          </a:p>
        </p:txBody>
      </p:sp>
      <p:sp>
        <p:nvSpPr>
          <p:cNvPr id="34" name="TextBox 33">
            <a:extLst>
              <a:ext uri="{FF2B5EF4-FFF2-40B4-BE49-F238E27FC236}">
                <a16:creationId xmlns:a16="http://schemas.microsoft.com/office/drawing/2014/main" id="{E105E9C3-B7FB-5116-3B83-5B311B4659E3}"/>
              </a:ext>
            </a:extLst>
          </p:cNvPr>
          <p:cNvSpPr txBox="1"/>
          <p:nvPr/>
        </p:nvSpPr>
        <p:spPr>
          <a:xfrm>
            <a:off x="1307349" y="1101757"/>
            <a:ext cx="1935337" cy="307777"/>
          </a:xfrm>
          <a:prstGeom prst="rect">
            <a:avLst/>
          </a:prstGeom>
          <a:noFill/>
        </p:spPr>
        <p:txBody>
          <a:bodyPr wrap="square" rtlCol="0">
            <a:spAutoFit/>
          </a:bodyPr>
          <a:lstStyle/>
          <a:p>
            <a:r>
              <a:rPr lang="en-US" dirty="0" err="1"/>
              <a:t>Madgwick</a:t>
            </a:r>
            <a:r>
              <a:rPr lang="en-US" dirty="0"/>
              <a:t> filter</a:t>
            </a:r>
          </a:p>
        </p:txBody>
      </p:sp>
      <p:sp>
        <p:nvSpPr>
          <p:cNvPr id="35" name="Rectangle 34">
            <a:extLst>
              <a:ext uri="{FF2B5EF4-FFF2-40B4-BE49-F238E27FC236}">
                <a16:creationId xmlns:a16="http://schemas.microsoft.com/office/drawing/2014/main" id="{6DA748A0-E4EA-BD3C-3986-C055D91FA312}"/>
              </a:ext>
            </a:extLst>
          </p:cNvPr>
          <p:cNvSpPr/>
          <p:nvPr/>
        </p:nvSpPr>
        <p:spPr>
          <a:xfrm>
            <a:off x="893328" y="1958012"/>
            <a:ext cx="152400" cy="148715"/>
          </a:xfrm>
          <a:prstGeom prst="rect">
            <a:avLst/>
          </a:prstGeom>
          <a:solidFill>
            <a:srgbClr val="DEE8DE"/>
          </a:solidFill>
          <a:ln w="19050">
            <a:solidFill>
              <a:srgbClr val="5B8C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0A69694-49E6-1A86-8230-AFFEBE29C1B0}"/>
              </a:ext>
            </a:extLst>
          </p:cNvPr>
          <p:cNvSpPr txBox="1"/>
          <p:nvPr/>
        </p:nvSpPr>
        <p:spPr>
          <a:xfrm>
            <a:off x="1307349" y="1872151"/>
            <a:ext cx="1935337" cy="307777"/>
          </a:xfrm>
          <a:prstGeom prst="rect">
            <a:avLst/>
          </a:prstGeom>
          <a:noFill/>
        </p:spPr>
        <p:txBody>
          <a:bodyPr wrap="square" rtlCol="0">
            <a:spAutoFit/>
          </a:bodyPr>
          <a:lstStyle/>
          <a:p>
            <a:r>
              <a:rPr lang="en-US" dirty="0"/>
              <a:t>EKF filter</a:t>
            </a:r>
          </a:p>
        </p:txBody>
      </p:sp>
      <p:sp>
        <p:nvSpPr>
          <p:cNvPr id="3" name="Google Shape;397;g23735935606_1_294">
            <a:extLst>
              <a:ext uri="{FF2B5EF4-FFF2-40B4-BE49-F238E27FC236}">
                <a16:creationId xmlns:a16="http://schemas.microsoft.com/office/drawing/2014/main" id="{1BECA974-FF0F-0263-0A64-43566A2252B2}"/>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Tuning may be beneficial for specific joint angles</a:t>
            </a:r>
            <a:endParaRPr sz="1100"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2EF5C045-163C-B98C-A39C-37E7A59AD989}"/>
              </a:ext>
            </a:extLst>
          </p:cNvPr>
          <p:cNvSpPr/>
          <p:nvPr/>
        </p:nvSpPr>
        <p:spPr>
          <a:xfrm>
            <a:off x="3151869" y="3875551"/>
            <a:ext cx="119439" cy="640574"/>
          </a:xfrm>
          <a:prstGeom prst="roundRect">
            <a:avLst/>
          </a:prstGeom>
          <a:solidFill>
            <a:srgbClr val="CAD4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3E3FAAE-F971-B70F-2616-D784CB992002}"/>
              </a:ext>
            </a:extLst>
          </p:cNvPr>
          <p:cNvSpPr/>
          <p:nvPr/>
        </p:nvSpPr>
        <p:spPr>
          <a:xfrm>
            <a:off x="7978781" y="3353580"/>
            <a:ext cx="119439" cy="1098537"/>
          </a:xfrm>
          <a:prstGeom prst="roundRect">
            <a:avLst/>
          </a:prstGeom>
          <a:solidFill>
            <a:srgbClr val="CAD4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076D285-11C0-B377-4D6B-06A25EE02321}"/>
              </a:ext>
            </a:extLst>
          </p:cNvPr>
          <p:cNvSpPr/>
          <p:nvPr/>
        </p:nvSpPr>
        <p:spPr>
          <a:xfrm>
            <a:off x="10400424" y="4620405"/>
            <a:ext cx="119439" cy="534276"/>
          </a:xfrm>
          <a:prstGeom prst="roundRect">
            <a:avLst/>
          </a:prstGeom>
          <a:solidFill>
            <a:srgbClr val="CAD4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7" name="Picture 2">
            <a:extLst>
              <a:ext uri="{FF2B5EF4-FFF2-40B4-BE49-F238E27FC236}">
                <a16:creationId xmlns:a16="http://schemas.microsoft.com/office/drawing/2014/main" id="{3741699A-B677-D389-D303-6B607B9E9AB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974" r="4750" b="15247"/>
          <a:stretch/>
        </p:blipFill>
        <p:spPr bwMode="auto">
          <a:xfrm>
            <a:off x="7755270" y="1405660"/>
            <a:ext cx="1382914" cy="10375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
            <a:extLst>
              <a:ext uri="{FF2B5EF4-FFF2-40B4-BE49-F238E27FC236}">
                <a16:creationId xmlns:a16="http://schemas.microsoft.com/office/drawing/2014/main" id="{34F62B42-C213-0BBB-CD43-DCCB6691B5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74" r="4750" b="15247"/>
          <a:stretch/>
        </p:blipFill>
        <p:spPr bwMode="auto">
          <a:xfrm>
            <a:off x="9512147" y="1450724"/>
            <a:ext cx="1382914" cy="103759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42C2A102-EF13-384C-37FD-A6C45E622C29}"/>
              </a:ext>
            </a:extLst>
          </p:cNvPr>
          <p:cNvSpPr/>
          <p:nvPr/>
        </p:nvSpPr>
        <p:spPr>
          <a:xfrm>
            <a:off x="7585197" y="1335044"/>
            <a:ext cx="776943" cy="22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20BD0D5-B0BA-79BB-0C97-2FBC80AC861F}"/>
              </a:ext>
            </a:extLst>
          </p:cNvPr>
          <p:cNvSpPr/>
          <p:nvPr/>
        </p:nvSpPr>
        <p:spPr>
          <a:xfrm>
            <a:off x="9291628" y="1391338"/>
            <a:ext cx="776943" cy="22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3D9E235-F4A2-D03F-FE56-2065EB9D1F67}"/>
              </a:ext>
            </a:extLst>
          </p:cNvPr>
          <p:cNvSpPr txBox="1"/>
          <p:nvPr/>
        </p:nvSpPr>
        <p:spPr>
          <a:xfrm>
            <a:off x="7512770" y="967294"/>
            <a:ext cx="1704398" cy="307777"/>
          </a:xfrm>
          <a:prstGeom prst="rect">
            <a:avLst/>
          </a:prstGeom>
          <a:noFill/>
        </p:spPr>
        <p:txBody>
          <a:bodyPr wrap="square" rtlCol="0">
            <a:spAutoFit/>
          </a:bodyPr>
          <a:lstStyle/>
          <a:p>
            <a:pPr algn="ctr"/>
            <a:r>
              <a:rPr lang="en-US" dirty="0"/>
              <a:t>Before tuning</a:t>
            </a:r>
          </a:p>
        </p:txBody>
      </p:sp>
      <p:sp>
        <p:nvSpPr>
          <p:cNvPr id="42" name="TextBox 41">
            <a:extLst>
              <a:ext uri="{FF2B5EF4-FFF2-40B4-BE49-F238E27FC236}">
                <a16:creationId xmlns:a16="http://schemas.microsoft.com/office/drawing/2014/main" id="{46FE2350-10A6-8BD7-8823-2278882C2740}"/>
              </a:ext>
            </a:extLst>
          </p:cNvPr>
          <p:cNvSpPr txBox="1"/>
          <p:nvPr/>
        </p:nvSpPr>
        <p:spPr>
          <a:xfrm>
            <a:off x="9138184" y="976876"/>
            <a:ext cx="1704398" cy="307777"/>
          </a:xfrm>
          <a:prstGeom prst="rect">
            <a:avLst/>
          </a:prstGeom>
          <a:noFill/>
        </p:spPr>
        <p:txBody>
          <a:bodyPr wrap="square" rtlCol="0">
            <a:spAutoFit/>
          </a:bodyPr>
          <a:lstStyle/>
          <a:p>
            <a:pPr algn="ctr"/>
            <a:r>
              <a:rPr lang="en-US" dirty="0"/>
              <a:t>After tuning</a:t>
            </a:r>
          </a:p>
        </p:txBody>
      </p:sp>
      <p:sp>
        <p:nvSpPr>
          <p:cNvPr id="43" name="Slide Number Placeholder 42">
            <a:extLst>
              <a:ext uri="{FF2B5EF4-FFF2-40B4-BE49-F238E27FC236}">
                <a16:creationId xmlns:a16="http://schemas.microsoft.com/office/drawing/2014/main" id="{B927ECB3-6468-38EE-0D31-B8F1A7C41FFF}"/>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12</a:t>
            </a:fld>
            <a:r>
              <a:rPr lang="en-US" b="0">
                <a:solidFill>
                  <a:schemeClr val="dk1"/>
                </a:solidFill>
              </a:rPr>
              <a:t> of 23</a:t>
            </a:r>
            <a:endParaRPr sz="1100" b="0" dirty="0">
              <a:solidFill>
                <a:srgbClr val="888888"/>
              </a:solidFill>
            </a:endParaRPr>
          </a:p>
        </p:txBody>
      </p:sp>
      <p:sp>
        <p:nvSpPr>
          <p:cNvPr id="44" name="TextBox 43">
            <a:extLst>
              <a:ext uri="{FF2B5EF4-FFF2-40B4-BE49-F238E27FC236}">
                <a16:creationId xmlns:a16="http://schemas.microsoft.com/office/drawing/2014/main" id="{EB26AD66-9465-6087-A3E7-55B90AED69F8}"/>
              </a:ext>
            </a:extLst>
          </p:cNvPr>
          <p:cNvSpPr txBox="1"/>
          <p:nvPr/>
        </p:nvSpPr>
        <p:spPr>
          <a:xfrm>
            <a:off x="9130001" y="2764606"/>
            <a:ext cx="1704398" cy="307777"/>
          </a:xfrm>
          <a:prstGeom prst="rect">
            <a:avLst/>
          </a:prstGeom>
          <a:noFill/>
        </p:spPr>
        <p:txBody>
          <a:bodyPr wrap="square" rtlCol="0">
            <a:spAutoFit/>
          </a:bodyPr>
          <a:lstStyle/>
          <a:p>
            <a:pPr algn="ctr"/>
            <a:r>
              <a:rPr lang="en-US" dirty="0"/>
              <a:t>Healthy vs. ACL</a:t>
            </a:r>
          </a:p>
        </p:txBody>
      </p:sp>
      <p:sp>
        <p:nvSpPr>
          <p:cNvPr id="45" name="TextBox 44">
            <a:extLst>
              <a:ext uri="{FF2B5EF4-FFF2-40B4-BE49-F238E27FC236}">
                <a16:creationId xmlns:a16="http://schemas.microsoft.com/office/drawing/2014/main" id="{C5EBB6CF-BC0B-E7A3-B52A-698E03981930}"/>
              </a:ext>
            </a:extLst>
          </p:cNvPr>
          <p:cNvSpPr txBox="1"/>
          <p:nvPr/>
        </p:nvSpPr>
        <p:spPr>
          <a:xfrm>
            <a:off x="6524871" y="2621502"/>
            <a:ext cx="2120651" cy="307777"/>
          </a:xfrm>
          <a:prstGeom prst="rect">
            <a:avLst/>
          </a:prstGeom>
          <a:noFill/>
        </p:spPr>
        <p:txBody>
          <a:bodyPr wrap="square" rtlCol="0">
            <a:spAutoFit/>
          </a:bodyPr>
          <a:lstStyle/>
          <a:p>
            <a:pPr algn="ctr"/>
            <a:r>
              <a:rPr lang="en-US" dirty="0"/>
              <a:t>Beginning vs. ending</a:t>
            </a:r>
          </a:p>
        </p:txBody>
      </p:sp>
      <p:sp>
        <p:nvSpPr>
          <p:cNvPr id="46" name="TextBox 45">
            <a:extLst>
              <a:ext uri="{FF2B5EF4-FFF2-40B4-BE49-F238E27FC236}">
                <a16:creationId xmlns:a16="http://schemas.microsoft.com/office/drawing/2014/main" id="{0D03B1BE-4306-A815-67B5-B4477740C24D}"/>
              </a:ext>
            </a:extLst>
          </p:cNvPr>
          <p:cNvSpPr txBox="1"/>
          <p:nvPr/>
        </p:nvSpPr>
        <p:spPr>
          <a:xfrm>
            <a:off x="3926214" y="2286493"/>
            <a:ext cx="2120651" cy="307777"/>
          </a:xfrm>
          <a:prstGeom prst="rect">
            <a:avLst/>
          </a:prstGeom>
          <a:noFill/>
        </p:spPr>
        <p:txBody>
          <a:bodyPr wrap="square" rtlCol="0">
            <a:spAutoFit/>
          </a:bodyPr>
          <a:lstStyle/>
          <a:p>
            <a:pPr algn="ctr"/>
            <a:r>
              <a:rPr lang="en-US" dirty="0"/>
              <a:t>STS vs. walking</a:t>
            </a:r>
          </a:p>
        </p:txBody>
      </p:sp>
      <p:sp>
        <p:nvSpPr>
          <p:cNvPr id="49" name="TextBox 48">
            <a:extLst>
              <a:ext uri="{FF2B5EF4-FFF2-40B4-BE49-F238E27FC236}">
                <a16:creationId xmlns:a16="http://schemas.microsoft.com/office/drawing/2014/main" id="{D3FFC8B6-EE05-68A9-A69D-E2E3786C56D9}"/>
              </a:ext>
            </a:extLst>
          </p:cNvPr>
          <p:cNvSpPr txBox="1"/>
          <p:nvPr/>
        </p:nvSpPr>
        <p:spPr>
          <a:xfrm>
            <a:off x="1563323" y="2509763"/>
            <a:ext cx="2120651" cy="307777"/>
          </a:xfrm>
          <a:prstGeom prst="rect">
            <a:avLst/>
          </a:prstGeom>
          <a:noFill/>
        </p:spPr>
        <p:txBody>
          <a:bodyPr wrap="square" rtlCol="0">
            <a:spAutoFit/>
          </a:bodyPr>
          <a:lstStyle/>
          <a:p>
            <a:pPr algn="ctr"/>
            <a:r>
              <a:rPr lang="en-US" dirty="0"/>
              <a:t>Subject 1 vs. 4</a:t>
            </a:r>
          </a:p>
        </p:txBody>
      </p:sp>
    </p:spTree>
    <p:extLst>
      <p:ext uri="{BB962C8B-B14F-4D97-AF65-F5344CB8AC3E}">
        <p14:creationId xmlns:p14="http://schemas.microsoft.com/office/powerpoint/2010/main" val="2757990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 name="Google Shape;397;g23735935606_1_294">
            <a:extLst>
              <a:ext uri="{FF2B5EF4-FFF2-40B4-BE49-F238E27FC236}">
                <a16:creationId xmlns:a16="http://schemas.microsoft.com/office/drawing/2014/main" id="{1D416261-0DCC-AF08-7A4F-BE7BE7CE6526}"/>
              </a:ext>
            </a:extLst>
          </p:cNvPr>
          <p:cNvSpPr txBox="1"/>
          <p:nvPr/>
        </p:nvSpPr>
        <p:spPr>
          <a:xfrm>
            <a:off x="0" y="989902"/>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Which sensor fusion algorithm perform the best?</a:t>
            </a:r>
          </a:p>
        </p:txBody>
      </p:sp>
      <p:sp>
        <p:nvSpPr>
          <p:cNvPr id="4" name="Google Shape;397;g23735935606_1_294">
            <a:extLst>
              <a:ext uri="{FF2B5EF4-FFF2-40B4-BE49-F238E27FC236}">
                <a16:creationId xmlns:a16="http://schemas.microsoft.com/office/drawing/2014/main" id="{4B27CA87-9301-F8F3-B758-878AFA5F4056}"/>
              </a:ext>
            </a:extLst>
          </p:cNvPr>
          <p:cNvSpPr txBox="1"/>
          <p:nvPr/>
        </p:nvSpPr>
        <p:spPr>
          <a:xfrm>
            <a:off x="0" y="1689404"/>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cs typeface="Arial" panose="020B0604020202020204" pitchFamily="34" charset="0"/>
                <a:sym typeface="Calibri"/>
              </a:rPr>
              <a:t>Would the biomechanical model improve the estimation?</a:t>
            </a:r>
            <a:endParaRPr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440FECA-0A4E-C9DB-8ACA-AE2CF9A9F120}"/>
              </a:ext>
            </a:extLst>
          </p:cNvPr>
          <p:cNvSpPr txBox="1"/>
          <p:nvPr/>
        </p:nvSpPr>
        <p:spPr>
          <a:xfrm>
            <a:off x="2718850" y="3429000"/>
            <a:ext cx="6754299" cy="1815882"/>
          </a:xfrm>
          <a:prstGeom prst="rect">
            <a:avLst/>
          </a:prstGeom>
          <a:noFill/>
        </p:spPr>
        <p:txBody>
          <a:bodyPr wrap="square" rtlCol="0">
            <a:spAutoFit/>
          </a:bodyPr>
          <a:lstStyle/>
          <a:p>
            <a:pPr algn="ctr"/>
            <a:r>
              <a:rPr lang="en-US" sz="1600" b="1" dirty="0"/>
              <a:t>Preliminary observation</a:t>
            </a:r>
          </a:p>
          <a:p>
            <a:pPr algn="ctr"/>
            <a:endParaRPr lang="en-US" sz="1600" dirty="0"/>
          </a:p>
          <a:p>
            <a:pPr algn="ctr"/>
            <a:r>
              <a:rPr lang="en-US" sz="1600" dirty="0"/>
              <a:t>Traditional complementary filter resulted in very poor estimation</a:t>
            </a:r>
          </a:p>
          <a:p>
            <a:pPr algn="ctr"/>
            <a:endParaRPr lang="en-US" sz="1600" dirty="0"/>
          </a:p>
          <a:p>
            <a:pPr algn="ctr"/>
            <a:r>
              <a:rPr lang="en-US" sz="1600" b="1" dirty="0"/>
              <a:t>Decision</a:t>
            </a:r>
            <a:r>
              <a:rPr lang="en-US" sz="1600" dirty="0"/>
              <a:t> </a:t>
            </a:r>
          </a:p>
          <a:p>
            <a:pPr algn="ctr"/>
            <a:endParaRPr lang="en-US" sz="1600" dirty="0"/>
          </a:p>
          <a:p>
            <a:pPr algn="ctr"/>
            <a:r>
              <a:rPr lang="en-US" sz="1600" dirty="0"/>
              <a:t>Removed from the analysis</a:t>
            </a:r>
          </a:p>
        </p:txBody>
      </p:sp>
      <p:sp>
        <p:nvSpPr>
          <p:cNvPr id="5" name="Slide Number Placeholder 4">
            <a:extLst>
              <a:ext uri="{FF2B5EF4-FFF2-40B4-BE49-F238E27FC236}">
                <a16:creationId xmlns:a16="http://schemas.microsoft.com/office/drawing/2014/main" id="{1C2068C1-C6BF-A03D-907F-CCA62D528949}"/>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13</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3824944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8" name="Graphic 37">
            <a:extLst>
              <a:ext uri="{FF2B5EF4-FFF2-40B4-BE49-F238E27FC236}">
                <a16:creationId xmlns:a16="http://schemas.microsoft.com/office/drawing/2014/main" id="{950FAD57-19C3-A6A6-07A3-B83FCA35E57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789" r="8263"/>
          <a:stretch/>
        </p:blipFill>
        <p:spPr>
          <a:xfrm>
            <a:off x="2899907" y="3456735"/>
            <a:ext cx="8893836" cy="2713278"/>
          </a:xfrm>
          <a:prstGeom prst="rect">
            <a:avLst/>
          </a:prstGeom>
        </p:spPr>
      </p:pic>
      <p:pic>
        <p:nvPicPr>
          <p:cNvPr id="22" name="Graphic 21">
            <a:extLst>
              <a:ext uri="{FF2B5EF4-FFF2-40B4-BE49-F238E27FC236}">
                <a16:creationId xmlns:a16="http://schemas.microsoft.com/office/drawing/2014/main" id="{7C19D26A-9FCA-E692-15C4-F9FB2C535FA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693" r="8303"/>
          <a:stretch/>
        </p:blipFill>
        <p:spPr>
          <a:xfrm>
            <a:off x="2899908" y="827517"/>
            <a:ext cx="8893835" cy="2711379"/>
          </a:xfrm>
          <a:prstGeom prst="rect">
            <a:avLst/>
          </a:prstGeom>
        </p:spPr>
      </p:pic>
      <p:sp>
        <p:nvSpPr>
          <p:cNvPr id="23" name="Rectangle 22">
            <a:extLst>
              <a:ext uri="{FF2B5EF4-FFF2-40B4-BE49-F238E27FC236}">
                <a16:creationId xmlns:a16="http://schemas.microsoft.com/office/drawing/2014/main" id="{F0BFF2F4-8CDC-6224-ED7B-56A8FCC57992}"/>
              </a:ext>
            </a:extLst>
          </p:cNvPr>
          <p:cNvSpPr/>
          <p:nvPr/>
        </p:nvSpPr>
        <p:spPr>
          <a:xfrm>
            <a:off x="229092" y="1651438"/>
            <a:ext cx="152400" cy="148715"/>
          </a:xfrm>
          <a:prstGeom prst="rect">
            <a:avLst/>
          </a:prstGeom>
          <a:solidFill>
            <a:srgbClr val="ECDCD5"/>
          </a:solidFill>
          <a:ln w="19050">
            <a:solidFill>
              <a:srgbClr val="BE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0C2AC7-D518-72F5-7E7E-0EE0C9D008B6}"/>
              </a:ext>
            </a:extLst>
          </p:cNvPr>
          <p:cNvSpPr/>
          <p:nvPr/>
        </p:nvSpPr>
        <p:spPr>
          <a:xfrm>
            <a:off x="229092" y="1285678"/>
            <a:ext cx="152400" cy="148715"/>
          </a:xfrm>
          <a:prstGeom prst="rect">
            <a:avLst/>
          </a:prstGeom>
          <a:solidFill>
            <a:srgbClr val="DBE2E8"/>
          </a:solidFill>
          <a:ln w="19050">
            <a:solidFill>
              <a:srgbClr val="4A7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9BC3159-E259-2B8B-1C89-73643ABD7E0C}"/>
              </a:ext>
            </a:extLst>
          </p:cNvPr>
          <p:cNvSpPr/>
          <p:nvPr/>
        </p:nvSpPr>
        <p:spPr>
          <a:xfrm>
            <a:off x="263968" y="2084371"/>
            <a:ext cx="85187" cy="83820"/>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5CE04EC-CF29-1D9F-9377-5229DE2D894C}"/>
              </a:ext>
            </a:extLst>
          </p:cNvPr>
          <p:cNvSpPr txBox="1"/>
          <p:nvPr/>
        </p:nvSpPr>
        <p:spPr>
          <a:xfrm>
            <a:off x="643114" y="1966521"/>
            <a:ext cx="1487610" cy="307777"/>
          </a:xfrm>
          <a:prstGeom prst="rect">
            <a:avLst/>
          </a:prstGeom>
          <a:noFill/>
        </p:spPr>
        <p:txBody>
          <a:bodyPr wrap="square" rtlCol="0">
            <a:spAutoFit/>
          </a:bodyPr>
          <a:lstStyle/>
          <a:p>
            <a:r>
              <a:rPr lang="en-US" dirty="0"/>
              <a:t>Individual trial</a:t>
            </a:r>
          </a:p>
        </p:txBody>
      </p:sp>
      <p:sp>
        <p:nvSpPr>
          <p:cNvPr id="27" name="TextBox 26">
            <a:extLst>
              <a:ext uri="{FF2B5EF4-FFF2-40B4-BE49-F238E27FC236}">
                <a16:creationId xmlns:a16="http://schemas.microsoft.com/office/drawing/2014/main" id="{245CB286-E66D-ADCC-B8D1-71EFE6BCE389}"/>
              </a:ext>
            </a:extLst>
          </p:cNvPr>
          <p:cNvSpPr txBox="1"/>
          <p:nvPr/>
        </p:nvSpPr>
        <p:spPr>
          <a:xfrm>
            <a:off x="643114" y="1565577"/>
            <a:ext cx="1487610" cy="307777"/>
          </a:xfrm>
          <a:prstGeom prst="rect">
            <a:avLst/>
          </a:prstGeom>
          <a:noFill/>
        </p:spPr>
        <p:txBody>
          <a:bodyPr wrap="square" rtlCol="0">
            <a:spAutoFit/>
          </a:bodyPr>
          <a:lstStyle/>
          <a:p>
            <a:r>
              <a:rPr lang="en-US" dirty="0"/>
              <a:t>At the end</a:t>
            </a:r>
          </a:p>
        </p:txBody>
      </p:sp>
      <p:sp>
        <p:nvSpPr>
          <p:cNvPr id="28" name="TextBox 27">
            <a:extLst>
              <a:ext uri="{FF2B5EF4-FFF2-40B4-BE49-F238E27FC236}">
                <a16:creationId xmlns:a16="http://schemas.microsoft.com/office/drawing/2014/main" id="{E1D45618-1DE1-61A1-43E9-5791181EEAF6}"/>
              </a:ext>
            </a:extLst>
          </p:cNvPr>
          <p:cNvSpPr txBox="1"/>
          <p:nvPr/>
        </p:nvSpPr>
        <p:spPr>
          <a:xfrm>
            <a:off x="643114" y="1206146"/>
            <a:ext cx="1487610" cy="307777"/>
          </a:xfrm>
          <a:prstGeom prst="rect">
            <a:avLst/>
          </a:prstGeom>
          <a:noFill/>
        </p:spPr>
        <p:txBody>
          <a:bodyPr wrap="square" rtlCol="0">
            <a:spAutoFit/>
          </a:bodyPr>
          <a:lstStyle/>
          <a:p>
            <a:r>
              <a:rPr lang="en-US" dirty="0"/>
              <a:t>At the beginning  </a:t>
            </a:r>
          </a:p>
        </p:txBody>
      </p:sp>
      <p:sp>
        <p:nvSpPr>
          <p:cNvPr id="29" name="TextBox 28">
            <a:extLst>
              <a:ext uri="{FF2B5EF4-FFF2-40B4-BE49-F238E27FC236}">
                <a16:creationId xmlns:a16="http://schemas.microsoft.com/office/drawing/2014/main" id="{B1E5D552-77F1-BDE4-F0C5-AB1B24D59429}"/>
              </a:ext>
            </a:extLst>
          </p:cNvPr>
          <p:cNvSpPr txBox="1"/>
          <p:nvPr/>
        </p:nvSpPr>
        <p:spPr>
          <a:xfrm rot="16200000">
            <a:off x="1604054" y="2029317"/>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30" name="TextBox 29">
            <a:extLst>
              <a:ext uri="{FF2B5EF4-FFF2-40B4-BE49-F238E27FC236}">
                <a16:creationId xmlns:a16="http://schemas.microsoft.com/office/drawing/2014/main" id="{DA09B21D-4648-3B7C-9EAE-C43CC09C13FA}"/>
              </a:ext>
            </a:extLst>
          </p:cNvPr>
          <p:cNvSpPr txBox="1"/>
          <p:nvPr/>
        </p:nvSpPr>
        <p:spPr>
          <a:xfrm>
            <a:off x="541960" y="2878814"/>
            <a:ext cx="1812266"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Without</a:t>
            </a:r>
            <a:r>
              <a:rPr lang="en-US" dirty="0">
                <a:solidFill>
                  <a:schemeClr val="bg1"/>
                </a:solidFill>
              </a:rPr>
              <a:t> </a:t>
            </a:r>
            <a:r>
              <a:rPr lang="en-US" dirty="0" err="1">
                <a:solidFill>
                  <a:schemeClr val="bg1"/>
                </a:solidFill>
              </a:rPr>
              <a:t>OpenSense</a:t>
            </a:r>
            <a:endParaRPr lang="en-US" dirty="0">
              <a:solidFill>
                <a:schemeClr val="bg1"/>
              </a:solidFill>
            </a:endParaRPr>
          </a:p>
        </p:txBody>
      </p:sp>
      <p:sp>
        <p:nvSpPr>
          <p:cNvPr id="31" name="TextBox 30">
            <a:extLst>
              <a:ext uri="{FF2B5EF4-FFF2-40B4-BE49-F238E27FC236}">
                <a16:creationId xmlns:a16="http://schemas.microsoft.com/office/drawing/2014/main" id="{3C2D52B1-9849-4E6A-49FA-D26DFDA1948D}"/>
              </a:ext>
            </a:extLst>
          </p:cNvPr>
          <p:cNvSpPr txBox="1"/>
          <p:nvPr/>
        </p:nvSpPr>
        <p:spPr>
          <a:xfrm>
            <a:off x="541960" y="5471924"/>
            <a:ext cx="1812266"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With</a:t>
            </a:r>
            <a:r>
              <a:rPr lang="en-US" dirty="0">
                <a:solidFill>
                  <a:schemeClr val="bg1"/>
                </a:solidFill>
              </a:rPr>
              <a:t> </a:t>
            </a:r>
            <a:r>
              <a:rPr lang="en-US" dirty="0" err="1">
                <a:solidFill>
                  <a:schemeClr val="bg1"/>
                </a:solidFill>
              </a:rPr>
              <a:t>OpenSense</a:t>
            </a:r>
            <a:endParaRPr lang="en-US" dirty="0">
              <a:solidFill>
                <a:schemeClr val="bg1"/>
              </a:solidFill>
            </a:endParaRPr>
          </a:p>
        </p:txBody>
      </p:sp>
      <p:sp>
        <p:nvSpPr>
          <p:cNvPr id="32" name="TextBox 31">
            <a:extLst>
              <a:ext uri="{FF2B5EF4-FFF2-40B4-BE49-F238E27FC236}">
                <a16:creationId xmlns:a16="http://schemas.microsoft.com/office/drawing/2014/main" id="{862FDC20-755E-9B8B-C687-1577DBD8DF57}"/>
              </a:ext>
            </a:extLst>
          </p:cNvPr>
          <p:cNvSpPr txBox="1"/>
          <p:nvPr/>
        </p:nvSpPr>
        <p:spPr>
          <a:xfrm>
            <a:off x="3744354" y="5972994"/>
            <a:ext cx="1284848" cy="307777"/>
          </a:xfrm>
          <a:prstGeom prst="rect">
            <a:avLst/>
          </a:prstGeom>
          <a:noFill/>
        </p:spPr>
        <p:txBody>
          <a:bodyPr wrap="square" rtlCol="0">
            <a:spAutoFit/>
          </a:bodyPr>
          <a:lstStyle/>
          <a:p>
            <a:pPr algn="ctr"/>
            <a:r>
              <a:rPr lang="en-US" dirty="0" err="1"/>
              <a:t>Xsens</a:t>
            </a:r>
            <a:endParaRPr lang="en-US" dirty="0"/>
          </a:p>
        </p:txBody>
      </p:sp>
      <p:sp>
        <p:nvSpPr>
          <p:cNvPr id="33" name="TextBox 32">
            <a:extLst>
              <a:ext uri="{FF2B5EF4-FFF2-40B4-BE49-F238E27FC236}">
                <a16:creationId xmlns:a16="http://schemas.microsoft.com/office/drawing/2014/main" id="{DC7FB0C4-629F-62FD-9A20-AE5F3FF143CA}"/>
              </a:ext>
            </a:extLst>
          </p:cNvPr>
          <p:cNvSpPr txBox="1"/>
          <p:nvPr/>
        </p:nvSpPr>
        <p:spPr>
          <a:xfrm>
            <a:off x="5685298" y="5972994"/>
            <a:ext cx="1284848" cy="307777"/>
          </a:xfrm>
          <a:prstGeom prst="rect">
            <a:avLst/>
          </a:prstGeom>
          <a:noFill/>
        </p:spPr>
        <p:txBody>
          <a:bodyPr wrap="square" rtlCol="0">
            <a:spAutoFit/>
          </a:bodyPr>
          <a:lstStyle/>
          <a:p>
            <a:pPr algn="ctr"/>
            <a:r>
              <a:rPr lang="en-US" dirty="0" err="1"/>
              <a:t>Madgwick</a:t>
            </a:r>
            <a:endParaRPr lang="en-US" dirty="0"/>
          </a:p>
        </p:txBody>
      </p:sp>
      <p:sp>
        <p:nvSpPr>
          <p:cNvPr id="34" name="TextBox 33">
            <a:extLst>
              <a:ext uri="{FF2B5EF4-FFF2-40B4-BE49-F238E27FC236}">
                <a16:creationId xmlns:a16="http://schemas.microsoft.com/office/drawing/2014/main" id="{F5040A2D-33FE-3872-B2B1-753CAF56CC17}"/>
              </a:ext>
            </a:extLst>
          </p:cNvPr>
          <p:cNvSpPr txBox="1"/>
          <p:nvPr/>
        </p:nvSpPr>
        <p:spPr>
          <a:xfrm>
            <a:off x="7712505" y="5972993"/>
            <a:ext cx="1284848" cy="307777"/>
          </a:xfrm>
          <a:prstGeom prst="rect">
            <a:avLst/>
          </a:prstGeom>
          <a:noFill/>
        </p:spPr>
        <p:txBody>
          <a:bodyPr wrap="square" rtlCol="0">
            <a:spAutoFit/>
          </a:bodyPr>
          <a:lstStyle/>
          <a:p>
            <a:pPr algn="ctr"/>
            <a:r>
              <a:rPr lang="en-US" dirty="0"/>
              <a:t>Mahony</a:t>
            </a:r>
          </a:p>
        </p:txBody>
      </p:sp>
      <p:sp>
        <p:nvSpPr>
          <p:cNvPr id="35" name="TextBox 34">
            <a:extLst>
              <a:ext uri="{FF2B5EF4-FFF2-40B4-BE49-F238E27FC236}">
                <a16:creationId xmlns:a16="http://schemas.microsoft.com/office/drawing/2014/main" id="{F4289370-56CC-BFF8-385E-BE9FD9E93595}"/>
              </a:ext>
            </a:extLst>
          </p:cNvPr>
          <p:cNvSpPr txBox="1"/>
          <p:nvPr/>
        </p:nvSpPr>
        <p:spPr>
          <a:xfrm>
            <a:off x="9653449" y="5972992"/>
            <a:ext cx="1284848" cy="307777"/>
          </a:xfrm>
          <a:prstGeom prst="rect">
            <a:avLst/>
          </a:prstGeom>
          <a:noFill/>
        </p:spPr>
        <p:txBody>
          <a:bodyPr wrap="square" rtlCol="0">
            <a:spAutoFit/>
          </a:bodyPr>
          <a:lstStyle/>
          <a:p>
            <a:pPr algn="ctr"/>
            <a:r>
              <a:rPr lang="en-US" dirty="0"/>
              <a:t>EKF</a:t>
            </a:r>
          </a:p>
        </p:txBody>
      </p:sp>
      <p:sp>
        <p:nvSpPr>
          <p:cNvPr id="3" name="Google Shape;397;g23735935606_1_294">
            <a:extLst>
              <a:ext uri="{FF2B5EF4-FFF2-40B4-BE49-F238E27FC236}">
                <a16:creationId xmlns:a16="http://schemas.microsoft.com/office/drawing/2014/main" id="{1BECA974-FF0F-0263-0A64-43566A2252B2}"/>
              </a:ext>
            </a:extLst>
          </p:cNvPr>
          <p:cNvSpPr txBox="1"/>
          <p:nvPr/>
        </p:nvSpPr>
        <p:spPr>
          <a:xfrm>
            <a:off x="0" y="0"/>
            <a:ext cx="12192000" cy="830956"/>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Sensor fusion methods have similar performance, while </a:t>
            </a:r>
            <a:r>
              <a:rPr lang="en-US" sz="2400" dirty="0" err="1">
                <a:solidFill>
                  <a:srgbClr val="3F3F3F"/>
                </a:solidFill>
                <a:latin typeface="Arial" panose="020B0604020202020204" pitchFamily="34" charset="0"/>
                <a:ea typeface="Calibri"/>
                <a:cs typeface="Arial" panose="020B0604020202020204" pitchFamily="34" charset="0"/>
                <a:sym typeface="Calibri"/>
              </a:rPr>
              <a:t>Xsens</a:t>
            </a:r>
            <a:r>
              <a:rPr lang="en-US" sz="2400" dirty="0">
                <a:solidFill>
                  <a:srgbClr val="3F3F3F"/>
                </a:solidFill>
                <a:latin typeface="Arial" panose="020B0604020202020204" pitchFamily="34" charset="0"/>
                <a:ea typeface="Calibri"/>
                <a:cs typeface="Arial" panose="020B0604020202020204" pitchFamily="34" charset="0"/>
                <a:sym typeface="Calibri"/>
              </a:rPr>
              <a:t> built-in filter may not be tuned for long-duration recordings</a:t>
            </a:r>
            <a:endParaRPr sz="1100" dirty="0">
              <a:latin typeface="Arial" panose="020B0604020202020204" pitchFamily="34" charset="0"/>
              <a:cs typeface="Arial" panose="020B0604020202020204" pitchFamily="34" charset="0"/>
            </a:endParaRPr>
          </a:p>
        </p:txBody>
      </p:sp>
      <p:sp>
        <p:nvSpPr>
          <p:cNvPr id="16" name="Rectangle: Rounded Corners 15">
            <a:extLst>
              <a:ext uri="{FF2B5EF4-FFF2-40B4-BE49-F238E27FC236}">
                <a16:creationId xmlns:a16="http://schemas.microsoft.com/office/drawing/2014/main" id="{4F3B84F5-A48C-72F5-FEBD-91D533E58D7D}"/>
              </a:ext>
            </a:extLst>
          </p:cNvPr>
          <p:cNvSpPr/>
          <p:nvPr/>
        </p:nvSpPr>
        <p:spPr>
          <a:xfrm>
            <a:off x="3864634" y="1197522"/>
            <a:ext cx="1164566" cy="4573555"/>
          </a:xfrm>
          <a:prstGeom prst="roundRect">
            <a:avLst>
              <a:gd name="adj" fmla="val 10741"/>
            </a:avLst>
          </a:prstGeom>
          <a:noFill/>
          <a:ln w="12700">
            <a:solidFill>
              <a:schemeClr val="accent6">
                <a:lumMod val="50000"/>
              </a:schemeClr>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E9E3E1-7505-782D-BA21-403B7FF899C7}"/>
              </a:ext>
            </a:extLst>
          </p:cNvPr>
          <p:cNvSpPr txBox="1"/>
          <p:nvPr/>
        </p:nvSpPr>
        <p:spPr>
          <a:xfrm rot="16200000">
            <a:off x="1604053" y="4659485"/>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5" name="Slide Number Placeholder 4">
            <a:extLst>
              <a:ext uri="{FF2B5EF4-FFF2-40B4-BE49-F238E27FC236}">
                <a16:creationId xmlns:a16="http://schemas.microsoft.com/office/drawing/2014/main" id="{56E54F63-9CEF-CCFC-BA99-51F185F5238F}"/>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14</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1549448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19" name="Graphic 18">
            <a:extLst>
              <a:ext uri="{FF2B5EF4-FFF2-40B4-BE49-F238E27FC236}">
                <a16:creationId xmlns:a16="http://schemas.microsoft.com/office/drawing/2014/main" id="{3F00A075-ACB5-2600-9B77-6F816EFB346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789" r="8263"/>
          <a:stretch/>
        </p:blipFill>
        <p:spPr>
          <a:xfrm>
            <a:off x="2899907" y="3456735"/>
            <a:ext cx="8893836" cy="2713278"/>
          </a:xfrm>
          <a:prstGeom prst="rect">
            <a:avLst/>
          </a:prstGeom>
        </p:spPr>
      </p:pic>
      <p:sp>
        <p:nvSpPr>
          <p:cNvPr id="3" name="Google Shape;397;g23735935606_1_294">
            <a:extLst>
              <a:ext uri="{FF2B5EF4-FFF2-40B4-BE49-F238E27FC236}">
                <a16:creationId xmlns:a16="http://schemas.microsoft.com/office/drawing/2014/main" id="{1BECA974-FF0F-0263-0A64-43566A2252B2}"/>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No clear evidence of using biomechanical model to improve estimation performance</a:t>
            </a:r>
            <a:endParaRPr sz="1100" dirty="0">
              <a:latin typeface="Arial" panose="020B0604020202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E86AA329-956C-F9AA-338B-C967B54A0FE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693" r="8303"/>
          <a:stretch/>
        </p:blipFill>
        <p:spPr>
          <a:xfrm>
            <a:off x="2899908" y="827517"/>
            <a:ext cx="8893835" cy="2711379"/>
          </a:xfrm>
          <a:prstGeom prst="rect">
            <a:avLst/>
          </a:prstGeom>
        </p:spPr>
      </p:pic>
      <p:sp>
        <p:nvSpPr>
          <p:cNvPr id="5" name="Rectangle 4">
            <a:extLst>
              <a:ext uri="{FF2B5EF4-FFF2-40B4-BE49-F238E27FC236}">
                <a16:creationId xmlns:a16="http://schemas.microsoft.com/office/drawing/2014/main" id="{4CF03D0A-50D6-C18B-DD36-CD355EDCBF42}"/>
              </a:ext>
            </a:extLst>
          </p:cNvPr>
          <p:cNvSpPr/>
          <p:nvPr/>
        </p:nvSpPr>
        <p:spPr>
          <a:xfrm>
            <a:off x="229092" y="1651438"/>
            <a:ext cx="152400" cy="148715"/>
          </a:xfrm>
          <a:prstGeom prst="rect">
            <a:avLst/>
          </a:prstGeom>
          <a:solidFill>
            <a:srgbClr val="ECDCD5"/>
          </a:solidFill>
          <a:ln w="19050">
            <a:solidFill>
              <a:srgbClr val="BE88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F1F929-E4CC-9385-C546-F7A965D83AFF}"/>
              </a:ext>
            </a:extLst>
          </p:cNvPr>
          <p:cNvSpPr/>
          <p:nvPr/>
        </p:nvSpPr>
        <p:spPr>
          <a:xfrm>
            <a:off x="229092" y="1285678"/>
            <a:ext cx="152400" cy="148715"/>
          </a:xfrm>
          <a:prstGeom prst="rect">
            <a:avLst/>
          </a:prstGeom>
          <a:solidFill>
            <a:srgbClr val="DBE2E8"/>
          </a:solidFill>
          <a:ln w="19050">
            <a:solidFill>
              <a:srgbClr val="4A70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55A277-D395-34CF-0FD7-A77EB76CB245}"/>
              </a:ext>
            </a:extLst>
          </p:cNvPr>
          <p:cNvSpPr/>
          <p:nvPr/>
        </p:nvSpPr>
        <p:spPr>
          <a:xfrm>
            <a:off x="263968" y="2084371"/>
            <a:ext cx="85187" cy="83820"/>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ACCBC1-3FC1-D3BD-83DD-E3234D0EC6CD}"/>
              </a:ext>
            </a:extLst>
          </p:cNvPr>
          <p:cNvSpPr txBox="1"/>
          <p:nvPr/>
        </p:nvSpPr>
        <p:spPr>
          <a:xfrm>
            <a:off x="643114" y="1966521"/>
            <a:ext cx="1487610" cy="307777"/>
          </a:xfrm>
          <a:prstGeom prst="rect">
            <a:avLst/>
          </a:prstGeom>
          <a:noFill/>
        </p:spPr>
        <p:txBody>
          <a:bodyPr wrap="square" rtlCol="0">
            <a:spAutoFit/>
          </a:bodyPr>
          <a:lstStyle/>
          <a:p>
            <a:r>
              <a:rPr lang="en-US" dirty="0"/>
              <a:t>Individual trial</a:t>
            </a:r>
          </a:p>
        </p:txBody>
      </p:sp>
      <p:sp>
        <p:nvSpPr>
          <p:cNvPr id="9" name="TextBox 8">
            <a:extLst>
              <a:ext uri="{FF2B5EF4-FFF2-40B4-BE49-F238E27FC236}">
                <a16:creationId xmlns:a16="http://schemas.microsoft.com/office/drawing/2014/main" id="{37025285-391A-66C8-59D1-3CF23792204B}"/>
              </a:ext>
            </a:extLst>
          </p:cNvPr>
          <p:cNvSpPr txBox="1"/>
          <p:nvPr/>
        </p:nvSpPr>
        <p:spPr>
          <a:xfrm>
            <a:off x="643114" y="1565577"/>
            <a:ext cx="1487610" cy="307777"/>
          </a:xfrm>
          <a:prstGeom prst="rect">
            <a:avLst/>
          </a:prstGeom>
          <a:noFill/>
        </p:spPr>
        <p:txBody>
          <a:bodyPr wrap="square" rtlCol="0">
            <a:spAutoFit/>
          </a:bodyPr>
          <a:lstStyle/>
          <a:p>
            <a:r>
              <a:rPr lang="en-US" dirty="0"/>
              <a:t>At the end</a:t>
            </a:r>
          </a:p>
        </p:txBody>
      </p:sp>
      <p:sp>
        <p:nvSpPr>
          <p:cNvPr id="10" name="TextBox 9">
            <a:extLst>
              <a:ext uri="{FF2B5EF4-FFF2-40B4-BE49-F238E27FC236}">
                <a16:creationId xmlns:a16="http://schemas.microsoft.com/office/drawing/2014/main" id="{23C56163-9FAB-506E-3C38-CA41BE6E4D7B}"/>
              </a:ext>
            </a:extLst>
          </p:cNvPr>
          <p:cNvSpPr txBox="1"/>
          <p:nvPr/>
        </p:nvSpPr>
        <p:spPr>
          <a:xfrm>
            <a:off x="643114" y="1206146"/>
            <a:ext cx="1487610" cy="307777"/>
          </a:xfrm>
          <a:prstGeom prst="rect">
            <a:avLst/>
          </a:prstGeom>
          <a:noFill/>
        </p:spPr>
        <p:txBody>
          <a:bodyPr wrap="square" rtlCol="0">
            <a:spAutoFit/>
          </a:bodyPr>
          <a:lstStyle/>
          <a:p>
            <a:r>
              <a:rPr lang="en-US" dirty="0"/>
              <a:t>At the beginning  </a:t>
            </a:r>
          </a:p>
        </p:txBody>
      </p:sp>
      <p:sp>
        <p:nvSpPr>
          <p:cNvPr id="11" name="TextBox 10">
            <a:extLst>
              <a:ext uri="{FF2B5EF4-FFF2-40B4-BE49-F238E27FC236}">
                <a16:creationId xmlns:a16="http://schemas.microsoft.com/office/drawing/2014/main" id="{E8F4772E-4439-CB14-FBD7-1319DB72181B}"/>
              </a:ext>
            </a:extLst>
          </p:cNvPr>
          <p:cNvSpPr txBox="1"/>
          <p:nvPr/>
        </p:nvSpPr>
        <p:spPr>
          <a:xfrm rot="16200000">
            <a:off x="1604054" y="2029317"/>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15" name="TextBox 14">
            <a:extLst>
              <a:ext uri="{FF2B5EF4-FFF2-40B4-BE49-F238E27FC236}">
                <a16:creationId xmlns:a16="http://schemas.microsoft.com/office/drawing/2014/main" id="{6D2738EA-5120-9A74-4D15-26D25B930B19}"/>
              </a:ext>
            </a:extLst>
          </p:cNvPr>
          <p:cNvSpPr txBox="1"/>
          <p:nvPr/>
        </p:nvSpPr>
        <p:spPr>
          <a:xfrm>
            <a:off x="3744354" y="5972994"/>
            <a:ext cx="1284848" cy="307777"/>
          </a:xfrm>
          <a:prstGeom prst="rect">
            <a:avLst/>
          </a:prstGeom>
          <a:noFill/>
        </p:spPr>
        <p:txBody>
          <a:bodyPr wrap="square" rtlCol="0">
            <a:spAutoFit/>
          </a:bodyPr>
          <a:lstStyle/>
          <a:p>
            <a:pPr algn="ctr"/>
            <a:r>
              <a:rPr lang="en-US" dirty="0" err="1"/>
              <a:t>Xsens</a:t>
            </a:r>
            <a:endParaRPr lang="en-US" dirty="0"/>
          </a:p>
        </p:txBody>
      </p:sp>
      <p:sp>
        <p:nvSpPr>
          <p:cNvPr id="16" name="TextBox 15">
            <a:extLst>
              <a:ext uri="{FF2B5EF4-FFF2-40B4-BE49-F238E27FC236}">
                <a16:creationId xmlns:a16="http://schemas.microsoft.com/office/drawing/2014/main" id="{7371C4F9-C49E-2A52-067E-02B966E93008}"/>
              </a:ext>
            </a:extLst>
          </p:cNvPr>
          <p:cNvSpPr txBox="1"/>
          <p:nvPr/>
        </p:nvSpPr>
        <p:spPr>
          <a:xfrm>
            <a:off x="5685298" y="5972994"/>
            <a:ext cx="1284848" cy="307777"/>
          </a:xfrm>
          <a:prstGeom prst="rect">
            <a:avLst/>
          </a:prstGeom>
          <a:noFill/>
        </p:spPr>
        <p:txBody>
          <a:bodyPr wrap="square" rtlCol="0">
            <a:spAutoFit/>
          </a:bodyPr>
          <a:lstStyle/>
          <a:p>
            <a:pPr algn="ctr"/>
            <a:r>
              <a:rPr lang="en-US" dirty="0" err="1"/>
              <a:t>Madgwick</a:t>
            </a:r>
            <a:endParaRPr lang="en-US" dirty="0"/>
          </a:p>
        </p:txBody>
      </p:sp>
      <p:sp>
        <p:nvSpPr>
          <p:cNvPr id="17" name="TextBox 16">
            <a:extLst>
              <a:ext uri="{FF2B5EF4-FFF2-40B4-BE49-F238E27FC236}">
                <a16:creationId xmlns:a16="http://schemas.microsoft.com/office/drawing/2014/main" id="{DD485578-F7B8-C4AF-ACBB-3D6B99AC703D}"/>
              </a:ext>
            </a:extLst>
          </p:cNvPr>
          <p:cNvSpPr txBox="1"/>
          <p:nvPr/>
        </p:nvSpPr>
        <p:spPr>
          <a:xfrm>
            <a:off x="7712505" y="5972993"/>
            <a:ext cx="1284848" cy="307777"/>
          </a:xfrm>
          <a:prstGeom prst="rect">
            <a:avLst/>
          </a:prstGeom>
          <a:noFill/>
        </p:spPr>
        <p:txBody>
          <a:bodyPr wrap="square" rtlCol="0">
            <a:spAutoFit/>
          </a:bodyPr>
          <a:lstStyle/>
          <a:p>
            <a:pPr algn="ctr"/>
            <a:r>
              <a:rPr lang="en-US" dirty="0"/>
              <a:t>Mahony</a:t>
            </a:r>
          </a:p>
        </p:txBody>
      </p:sp>
      <p:sp>
        <p:nvSpPr>
          <p:cNvPr id="18" name="TextBox 17">
            <a:extLst>
              <a:ext uri="{FF2B5EF4-FFF2-40B4-BE49-F238E27FC236}">
                <a16:creationId xmlns:a16="http://schemas.microsoft.com/office/drawing/2014/main" id="{8AF4CB2C-172D-678E-2815-242DE730C603}"/>
              </a:ext>
            </a:extLst>
          </p:cNvPr>
          <p:cNvSpPr txBox="1"/>
          <p:nvPr/>
        </p:nvSpPr>
        <p:spPr>
          <a:xfrm>
            <a:off x="9653449" y="5972992"/>
            <a:ext cx="1284848" cy="307777"/>
          </a:xfrm>
          <a:prstGeom prst="rect">
            <a:avLst/>
          </a:prstGeom>
          <a:noFill/>
        </p:spPr>
        <p:txBody>
          <a:bodyPr wrap="square" rtlCol="0">
            <a:spAutoFit/>
          </a:bodyPr>
          <a:lstStyle/>
          <a:p>
            <a:pPr algn="ctr"/>
            <a:r>
              <a:rPr lang="en-US" dirty="0"/>
              <a:t>EKF</a:t>
            </a:r>
          </a:p>
        </p:txBody>
      </p:sp>
      <p:sp>
        <p:nvSpPr>
          <p:cNvPr id="2" name="TextBox 1">
            <a:extLst>
              <a:ext uri="{FF2B5EF4-FFF2-40B4-BE49-F238E27FC236}">
                <a16:creationId xmlns:a16="http://schemas.microsoft.com/office/drawing/2014/main" id="{58DA5B2A-1602-6D93-5341-994EC61E6E25}"/>
              </a:ext>
            </a:extLst>
          </p:cNvPr>
          <p:cNvSpPr txBox="1"/>
          <p:nvPr/>
        </p:nvSpPr>
        <p:spPr>
          <a:xfrm>
            <a:off x="541960" y="2878814"/>
            <a:ext cx="1812266"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Without</a:t>
            </a:r>
            <a:r>
              <a:rPr lang="en-US" dirty="0">
                <a:solidFill>
                  <a:schemeClr val="bg1"/>
                </a:solidFill>
              </a:rPr>
              <a:t> </a:t>
            </a:r>
            <a:r>
              <a:rPr lang="en-US" dirty="0" err="1">
                <a:solidFill>
                  <a:schemeClr val="bg1"/>
                </a:solidFill>
              </a:rPr>
              <a:t>OpenSense</a:t>
            </a:r>
            <a:endParaRPr lang="en-US" dirty="0">
              <a:solidFill>
                <a:schemeClr val="bg1"/>
              </a:solidFill>
            </a:endParaRPr>
          </a:p>
        </p:txBody>
      </p:sp>
      <p:sp>
        <p:nvSpPr>
          <p:cNvPr id="20" name="TextBox 19">
            <a:extLst>
              <a:ext uri="{FF2B5EF4-FFF2-40B4-BE49-F238E27FC236}">
                <a16:creationId xmlns:a16="http://schemas.microsoft.com/office/drawing/2014/main" id="{DE9820AC-ADE6-DDCC-18F8-F7D7C9BF2B11}"/>
              </a:ext>
            </a:extLst>
          </p:cNvPr>
          <p:cNvSpPr txBox="1"/>
          <p:nvPr/>
        </p:nvSpPr>
        <p:spPr>
          <a:xfrm>
            <a:off x="541960" y="5471924"/>
            <a:ext cx="1812266"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With</a:t>
            </a:r>
            <a:r>
              <a:rPr lang="en-US" dirty="0">
                <a:solidFill>
                  <a:schemeClr val="bg1"/>
                </a:solidFill>
              </a:rPr>
              <a:t> </a:t>
            </a:r>
            <a:r>
              <a:rPr lang="en-US" dirty="0" err="1">
                <a:solidFill>
                  <a:schemeClr val="bg1"/>
                </a:solidFill>
              </a:rPr>
              <a:t>OpenSense</a:t>
            </a:r>
            <a:endParaRPr lang="en-US" dirty="0">
              <a:solidFill>
                <a:schemeClr val="bg1"/>
              </a:solidFill>
            </a:endParaRPr>
          </a:p>
        </p:txBody>
      </p:sp>
      <p:sp>
        <p:nvSpPr>
          <p:cNvPr id="21" name="TextBox 20">
            <a:extLst>
              <a:ext uri="{FF2B5EF4-FFF2-40B4-BE49-F238E27FC236}">
                <a16:creationId xmlns:a16="http://schemas.microsoft.com/office/drawing/2014/main" id="{278B58B7-9FC4-DE24-93EA-F674FC0D2939}"/>
              </a:ext>
            </a:extLst>
          </p:cNvPr>
          <p:cNvSpPr txBox="1"/>
          <p:nvPr/>
        </p:nvSpPr>
        <p:spPr>
          <a:xfrm rot="16200000">
            <a:off x="1604053" y="4659485"/>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12" name="Slide Number Placeholder 11">
            <a:extLst>
              <a:ext uri="{FF2B5EF4-FFF2-40B4-BE49-F238E27FC236}">
                <a16:creationId xmlns:a16="http://schemas.microsoft.com/office/drawing/2014/main" id="{5541A0AD-DC7F-71C1-C636-247B85AD95DA}"/>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15</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2000118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989902"/>
            <a:ext cx="12192000" cy="830956"/>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How does </a:t>
            </a:r>
            <a:r>
              <a:rPr lang="en-US" sz="2400" dirty="0">
                <a:solidFill>
                  <a:srgbClr val="61589B"/>
                </a:solidFill>
                <a:latin typeface="Arial" panose="020B0604020202020204" pitchFamily="34" charset="0"/>
                <a:ea typeface="Calibri"/>
                <a:cs typeface="Arial" panose="020B0604020202020204" pitchFamily="34" charset="0"/>
                <a:sym typeface="Calibri"/>
              </a:rPr>
              <a:t>sensor misplacement</a:t>
            </a:r>
            <a:r>
              <a:rPr lang="en-US" sz="2400" dirty="0">
                <a:solidFill>
                  <a:srgbClr val="3F3F3F"/>
                </a:solidFill>
                <a:latin typeface="Arial" panose="020B0604020202020204" pitchFamily="34" charset="0"/>
                <a:ea typeface="Calibri"/>
                <a:cs typeface="Arial" panose="020B0604020202020204" pitchFamily="34" charset="0"/>
                <a:sym typeface="Calibri"/>
              </a:rPr>
              <a:t> and </a:t>
            </a:r>
            <a:r>
              <a:rPr lang="en-US" sz="2400" dirty="0">
                <a:solidFill>
                  <a:srgbClr val="61589B"/>
                </a:solidFill>
                <a:latin typeface="Arial" panose="020B0604020202020204" pitchFamily="34" charset="0"/>
                <a:ea typeface="Calibri"/>
                <a:cs typeface="Arial" panose="020B0604020202020204" pitchFamily="34" charset="0"/>
                <a:sym typeface="Calibri"/>
              </a:rPr>
              <a:t>skin/soft motion artifacts </a:t>
            </a:r>
            <a:r>
              <a:rPr lang="en-US" sz="2400" dirty="0">
                <a:solidFill>
                  <a:srgbClr val="3F3F3F"/>
                </a:solidFill>
                <a:latin typeface="Arial" panose="020B0604020202020204" pitchFamily="34" charset="0"/>
                <a:ea typeface="Calibri"/>
                <a:cs typeface="Arial" panose="020B0604020202020204" pitchFamily="34" charset="0"/>
                <a:sym typeface="Calibri"/>
              </a:rPr>
              <a:t>affect the estimation accuracy?</a:t>
            </a:r>
          </a:p>
        </p:txBody>
      </p:sp>
      <p:sp>
        <p:nvSpPr>
          <p:cNvPr id="3" name="Google Shape;397;g23735935606_1_294">
            <a:extLst>
              <a:ext uri="{FF2B5EF4-FFF2-40B4-BE49-F238E27FC236}">
                <a16:creationId xmlns:a16="http://schemas.microsoft.com/office/drawing/2014/main" id="{9F5D2EB2-56EB-39C7-ABE1-022469A1EC4F}"/>
              </a:ext>
            </a:extLst>
          </p:cNvPr>
          <p:cNvSpPr txBox="1"/>
          <p:nvPr/>
        </p:nvSpPr>
        <p:spPr>
          <a:xfrm>
            <a:off x="0" y="2146605"/>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cs typeface="Arial" panose="020B0604020202020204" pitchFamily="34" charset="0"/>
                <a:sym typeface="Calibri"/>
              </a:rPr>
              <a:t>Would the biomechanical model (from </a:t>
            </a:r>
            <a:r>
              <a:rPr lang="en-US" sz="2400" dirty="0" err="1">
                <a:solidFill>
                  <a:srgbClr val="3F3F3F"/>
                </a:solidFill>
                <a:latin typeface="Arial" panose="020B0604020202020204" pitchFamily="34" charset="0"/>
                <a:cs typeface="Arial" panose="020B0604020202020204" pitchFamily="34" charset="0"/>
                <a:sym typeface="Calibri"/>
              </a:rPr>
              <a:t>OpenSense</a:t>
            </a:r>
            <a:r>
              <a:rPr lang="en-US" sz="2400" dirty="0">
                <a:solidFill>
                  <a:srgbClr val="3F3F3F"/>
                </a:solidFill>
                <a:latin typeface="Arial" panose="020B0604020202020204" pitchFamily="34" charset="0"/>
                <a:cs typeface="Arial" panose="020B0604020202020204" pitchFamily="34" charset="0"/>
                <a:sym typeface="Calibri"/>
              </a:rPr>
              <a:t>) be helpful?</a:t>
            </a:r>
            <a:endParaRPr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EDE8C64-0986-D2C5-F9D8-92A684C84DE3}"/>
              </a:ext>
            </a:extLst>
          </p:cNvPr>
          <p:cNvSpPr txBox="1"/>
          <p:nvPr/>
        </p:nvSpPr>
        <p:spPr>
          <a:xfrm>
            <a:off x="2718850" y="3429000"/>
            <a:ext cx="6754299" cy="2062103"/>
          </a:xfrm>
          <a:prstGeom prst="rect">
            <a:avLst/>
          </a:prstGeom>
          <a:noFill/>
        </p:spPr>
        <p:txBody>
          <a:bodyPr wrap="square" rtlCol="0">
            <a:spAutoFit/>
          </a:bodyPr>
          <a:lstStyle/>
          <a:p>
            <a:pPr algn="ctr"/>
            <a:r>
              <a:rPr lang="en-US" sz="1600" b="1" dirty="0"/>
              <a:t>Preliminary observation</a:t>
            </a:r>
          </a:p>
          <a:p>
            <a:pPr algn="ctr"/>
            <a:endParaRPr lang="en-US" sz="1600" dirty="0"/>
          </a:p>
          <a:p>
            <a:pPr algn="ctr"/>
            <a:r>
              <a:rPr lang="en-US" sz="1600" dirty="0"/>
              <a:t>Trend across sensor fusion methods (e.g., increase in error as a sensor is misplaced, etc.)</a:t>
            </a:r>
          </a:p>
          <a:p>
            <a:pPr algn="ctr"/>
            <a:endParaRPr lang="en-US" sz="1600" dirty="0"/>
          </a:p>
          <a:p>
            <a:pPr algn="ctr"/>
            <a:r>
              <a:rPr lang="en-US" sz="1600" b="1" dirty="0"/>
              <a:t>Decision</a:t>
            </a:r>
            <a:r>
              <a:rPr lang="en-US" sz="1600" dirty="0"/>
              <a:t> </a:t>
            </a:r>
          </a:p>
          <a:p>
            <a:pPr algn="ctr"/>
            <a:endParaRPr lang="en-US" sz="1600" dirty="0"/>
          </a:p>
          <a:p>
            <a:pPr algn="ctr"/>
            <a:r>
              <a:rPr lang="en-US" sz="1600" dirty="0"/>
              <a:t>Selected </a:t>
            </a:r>
            <a:r>
              <a:rPr lang="en-US" sz="1600" dirty="0" err="1"/>
              <a:t>Xsens</a:t>
            </a:r>
            <a:r>
              <a:rPr lang="en-US" sz="1600" dirty="0"/>
              <a:t> built-in filter (i.e., standard, commonly used, etc.)</a:t>
            </a:r>
          </a:p>
        </p:txBody>
      </p:sp>
      <p:sp>
        <p:nvSpPr>
          <p:cNvPr id="5" name="Slide Number Placeholder 4">
            <a:extLst>
              <a:ext uri="{FF2B5EF4-FFF2-40B4-BE49-F238E27FC236}">
                <a16:creationId xmlns:a16="http://schemas.microsoft.com/office/drawing/2014/main" id="{E7196464-155E-06A3-E990-74188CA10973}"/>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16</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78522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4" name="Graphic 3">
            <a:extLst>
              <a:ext uri="{FF2B5EF4-FFF2-40B4-BE49-F238E27FC236}">
                <a16:creationId xmlns:a16="http://schemas.microsoft.com/office/drawing/2014/main" id="{B18A937F-ACAB-5277-964C-79FA367D34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427" y="2920988"/>
            <a:ext cx="7143750" cy="3571875"/>
          </a:xfrm>
          <a:prstGeom prst="rect">
            <a:avLst/>
          </a:prstGeom>
        </p:spPr>
      </p:pic>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557"/>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err="1">
                <a:solidFill>
                  <a:srgbClr val="3F3F3F"/>
                </a:solidFill>
                <a:latin typeface="Arial" panose="020B0604020202020204" pitchFamily="34" charset="0"/>
                <a:ea typeface="Calibri"/>
                <a:cs typeface="Arial" panose="020B0604020202020204" pitchFamily="34" charset="0"/>
                <a:sym typeface="Calibri"/>
              </a:rPr>
              <a:t>OpenSense</a:t>
            </a:r>
            <a:r>
              <a:rPr lang="en-US" sz="2400" dirty="0">
                <a:solidFill>
                  <a:srgbClr val="3F3F3F"/>
                </a:solidFill>
                <a:latin typeface="Arial" panose="020B0604020202020204" pitchFamily="34" charset="0"/>
                <a:ea typeface="Calibri"/>
                <a:cs typeface="Arial" panose="020B0604020202020204" pitchFamily="34" charset="0"/>
                <a:sym typeface="Calibri"/>
              </a:rPr>
              <a:t> improves the estimation of </a:t>
            </a:r>
            <a:r>
              <a:rPr lang="en-US" sz="2400" dirty="0">
                <a:solidFill>
                  <a:srgbClr val="C00000"/>
                </a:solidFill>
                <a:latin typeface="Arial" panose="020B0604020202020204" pitchFamily="34" charset="0"/>
                <a:ea typeface="Calibri"/>
                <a:cs typeface="Arial" panose="020B0604020202020204" pitchFamily="34" charset="0"/>
                <a:sym typeface="Calibri"/>
              </a:rPr>
              <a:t>hip angles </a:t>
            </a:r>
            <a:r>
              <a:rPr lang="en-US" sz="2400" dirty="0">
                <a:solidFill>
                  <a:srgbClr val="3F3F3F"/>
                </a:solidFill>
                <a:latin typeface="Arial" panose="020B0604020202020204" pitchFamily="34" charset="0"/>
                <a:ea typeface="Calibri"/>
                <a:cs typeface="Arial" panose="020B0604020202020204" pitchFamily="34" charset="0"/>
                <a:sym typeface="Calibri"/>
              </a:rPr>
              <a:t>given sensor misplacement</a:t>
            </a:r>
            <a:endParaRPr sz="11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B3E6260-D7C3-2973-5099-E1EE20820615}"/>
              </a:ext>
            </a:extLst>
          </p:cNvPr>
          <p:cNvSpPr txBox="1"/>
          <p:nvPr/>
        </p:nvSpPr>
        <p:spPr>
          <a:xfrm>
            <a:off x="1958685" y="6330636"/>
            <a:ext cx="2262893" cy="307777"/>
          </a:xfrm>
          <a:prstGeom prst="rect">
            <a:avLst/>
          </a:prstGeom>
          <a:noFill/>
        </p:spPr>
        <p:txBody>
          <a:bodyPr wrap="square" rtlCol="0">
            <a:spAutoFit/>
          </a:bodyPr>
          <a:lstStyle/>
          <a:p>
            <a:pPr algn="ctr"/>
            <a:r>
              <a:rPr lang="en-US" u="sng" dirty="0"/>
              <a:t>Without</a:t>
            </a:r>
            <a:r>
              <a:rPr lang="en-US" dirty="0"/>
              <a:t> </a:t>
            </a:r>
            <a:r>
              <a:rPr lang="en-US" dirty="0" err="1"/>
              <a:t>OpenSense</a:t>
            </a:r>
            <a:endParaRPr lang="en-US" dirty="0"/>
          </a:p>
        </p:txBody>
      </p:sp>
      <p:sp>
        <p:nvSpPr>
          <p:cNvPr id="14" name="TextBox 13">
            <a:extLst>
              <a:ext uri="{FF2B5EF4-FFF2-40B4-BE49-F238E27FC236}">
                <a16:creationId xmlns:a16="http://schemas.microsoft.com/office/drawing/2014/main" id="{8D4FB9ED-9444-36BF-7FCC-D12524DAAF97}"/>
              </a:ext>
            </a:extLst>
          </p:cNvPr>
          <p:cNvSpPr txBox="1"/>
          <p:nvPr/>
        </p:nvSpPr>
        <p:spPr>
          <a:xfrm>
            <a:off x="4392006" y="6330637"/>
            <a:ext cx="2262893" cy="307777"/>
          </a:xfrm>
          <a:prstGeom prst="rect">
            <a:avLst/>
          </a:prstGeom>
          <a:noFill/>
        </p:spPr>
        <p:txBody>
          <a:bodyPr wrap="square" rtlCol="0">
            <a:spAutoFit/>
          </a:bodyPr>
          <a:lstStyle/>
          <a:p>
            <a:pPr algn="ctr"/>
            <a:r>
              <a:rPr lang="en-US" u="sng" dirty="0"/>
              <a:t>With</a:t>
            </a:r>
            <a:r>
              <a:rPr lang="en-US" dirty="0"/>
              <a:t> </a:t>
            </a:r>
            <a:r>
              <a:rPr lang="en-US" dirty="0" err="1"/>
              <a:t>OpenSense</a:t>
            </a:r>
            <a:endParaRPr lang="en-US" dirty="0"/>
          </a:p>
        </p:txBody>
      </p:sp>
      <p:sp>
        <p:nvSpPr>
          <p:cNvPr id="15" name="TextBox 14">
            <a:extLst>
              <a:ext uri="{FF2B5EF4-FFF2-40B4-BE49-F238E27FC236}">
                <a16:creationId xmlns:a16="http://schemas.microsoft.com/office/drawing/2014/main" id="{0EF88EBD-66AA-A550-CB3D-EABC6CB97CFF}"/>
              </a:ext>
            </a:extLst>
          </p:cNvPr>
          <p:cNvSpPr txBox="1"/>
          <p:nvPr/>
        </p:nvSpPr>
        <p:spPr>
          <a:xfrm rot="16200000">
            <a:off x="-392007" y="4531245"/>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17" name="Rectangle 16">
            <a:extLst>
              <a:ext uri="{FF2B5EF4-FFF2-40B4-BE49-F238E27FC236}">
                <a16:creationId xmlns:a16="http://schemas.microsoft.com/office/drawing/2014/main" id="{A73725D5-DDE7-CD4E-88F4-49A1455CE2EC}"/>
              </a:ext>
            </a:extLst>
          </p:cNvPr>
          <p:cNvSpPr/>
          <p:nvPr/>
        </p:nvSpPr>
        <p:spPr>
          <a:xfrm>
            <a:off x="893328" y="1547049"/>
            <a:ext cx="152400" cy="148715"/>
          </a:xfrm>
          <a:prstGeom prst="rect">
            <a:avLst/>
          </a:prstGeom>
          <a:solidFill>
            <a:srgbClr val="DAD8E8"/>
          </a:solidFill>
          <a:ln w="19050">
            <a:solidFill>
              <a:srgbClr val="6158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0A952E4-4CF6-8562-7C75-4669D648300D}"/>
              </a:ext>
            </a:extLst>
          </p:cNvPr>
          <p:cNvSpPr/>
          <p:nvPr/>
        </p:nvSpPr>
        <p:spPr>
          <a:xfrm>
            <a:off x="893328" y="1181289"/>
            <a:ext cx="152400" cy="148715"/>
          </a:xfrm>
          <a:prstGeom prst="rect">
            <a:avLst/>
          </a:prstGeom>
          <a:solidFill>
            <a:srgbClr val="F5F4F4"/>
          </a:solidFill>
          <a:ln w="19050">
            <a:solidFill>
              <a:srgbClr val="CD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939BFA6-841B-CFCC-119D-3BFFC1EF7A7E}"/>
              </a:ext>
            </a:extLst>
          </p:cNvPr>
          <p:cNvSpPr/>
          <p:nvPr/>
        </p:nvSpPr>
        <p:spPr>
          <a:xfrm>
            <a:off x="926934" y="2028504"/>
            <a:ext cx="85187" cy="83820"/>
          </a:xfrm>
          <a:prstGeom prst="ellipse">
            <a:avLst/>
          </a:prstGeom>
          <a:solidFill>
            <a:srgbClr val="CD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DBBA249-51A3-1550-5635-F4C80D03390A}"/>
              </a:ext>
            </a:extLst>
          </p:cNvPr>
          <p:cNvSpPr/>
          <p:nvPr/>
        </p:nvSpPr>
        <p:spPr>
          <a:xfrm>
            <a:off x="928204" y="2357487"/>
            <a:ext cx="85187" cy="83820"/>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5E92D80-EE1D-8596-847A-6C88006AE3BF}"/>
              </a:ext>
            </a:extLst>
          </p:cNvPr>
          <p:cNvSpPr txBox="1"/>
          <p:nvPr/>
        </p:nvSpPr>
        <p:spPr>
          <a:xfrm>
            <a:off x="1307349" y="1916525"/>
            <a:ext cx="2857499" cy="307777"/>
          </a:xfrm>
          <a:prstGeom prst="rect">
            <a:avLst/>
          </a:prstGeom>
          <a:noFill/>
        </p:spPr>
        <p:txBody>
          <a:bodyPr wrap="square" rtlCol="0">
            <a:spAutoFit/>
          </a:bodyPr>
          <a:lstStyle/>
          <a:p>
            <a:r>
              <a:rPr lang="en-US" dirty="0"/>
              <a:t>Hip angles </a:t>
            </a:r>
            <a:r>
              <a:rPr lang="en-US" i="1" dirty="0"/>
              <a:t>(individual subject)</a:t>
            </a:r>
          </a:p>
        </p:txBody>
      </p:sp>
      <p:sp>
        <p:nvSpPr>
          <p:cNvPr id="25" name="TextBox 24">
            <a:extLst>
              <a:ext uri="{FF2B5EF4-FFF2-40B4-BE49-F238E27FC236}">
                <a16:creationId xmlns:a16="http://schemas.microsoft.com/office/drawing/2014/main" id="{BE86F361-67E9-8C47-1A2B-10350505F223}"/>
              </a:ext>
            </a:extLst>
          </p:cNvPr>
          <p:cNvSpPr txBox="1"/>
          <p:nvPr/>
        </p:nvSpPr>
        <p:spPr>
          <a:xfrm>
            <a:off x="1307349" y="2239637"/>
            <a:ext cx="2857499" cy="307777"/>
          </a:xfrm>
          <a:prstGeom prst="rect">
            <a:avLst/>
          </a:prstGeom>
          <a:noFill/>
        </p:spPr>
        <p:txBody>
          <a:bodyPr wrap="square" rtlCol="0">
            <a:spAutoFit/>
          </a:bodyPr>
          <a:lstStyle/>
          <a:p>
            <a:r>
              <a:rPr lang="en-US" dirty="0"/>
              <a:t>Other angles </a:t>
            </a:r>
            <a:r>
              <a:rPr lang="en-US" i="1" dirty="0"/>
              <a:t>(individual subject)</a:t>
            </a:r>
          </a:p>
        </p:txBody>
      </p:sp>
      <p:sp>
        <p:nvSpPr>
          <p:cNvPr id="28" name="TextBox 27">
            <a:extLst>
              <a:ext uri="{FF2B5EF4-FFF2-40B4-BE49-F238E27FC236}">
                <a16:creationId xmlns:a16="http://schemas.microsoft.com/office/drawing/2014/main" id="{0DB7C69A-D4D9-2664-74E8-252F821AE708}"/>
              </a:ext>
            </a:extLst>
          </p:cNvPr>
          <p:cNvSpPr txBox="1"/>
          <p:nvPr/>
        </p:nvSpPr>
        <p:spPr>
          <a:xfrm>
            <a:off x="1307349" y="1461188"/>
            <a:ext cx="1935337" cy="307777"/>
          </a:xfrm>
          <a:prstGeom prst="rect">
            <a:avLst/>
          </a:prstGeom>
          <a:noFill/>
        </p:spPr>
        <p:txBody>
          <a:bodyPr wrap="square" rtlCol="0">
            <a:spAutoFit/>
          </a:bodyPr>
          <a:lstStyle/>
          <a:p>
            <a:r>
              <a:rPr lang="en-US" dirty="0"/>
              <a:t>Sensor misplacement </a:t>
            </a:r>
          </a:p>
        </p:txBody>
      </p:sp>
      <p:sp>
        <p:nvSpPr>
          <p:cNvPr id="29" name="TextBox 28">
            <a:extLst>
              <a:ext uri="{FF2B5EF4-FFF2-40B4-BE49-F238E27FC236}">
                <a16:creationId xmlns:a16="http://schemas.microsoft.com/office/drawing/2014/main" id="{94E6CD5C-C95A-472E-7835-530C000A95D8}"/>
              </a:ext>
            </a:extLst>
          </p:cNvPr>
          <p:cNvSpPr txBox="1"/>
          <p:nvPr/>
        </p:nvSpPr>
        <p:spPr>
          <a:xfrm>
            <a:off x="1307349" y="1101757"/>
            <a:ext cx="1935337" cy="307777"/>
          </a:xfrm>
          <a:prstGeom prst="rect">
            <a:avLst/>
          </a:prstGeom>
          <a:noFill/>
        </p:spPr>
        <p:txBody>
          <a:bodyPr wrap="square" rtlCol="0">
            <a:spAutoFit/>
          </a:bodyPr>
          <a:lstStyle/>
          <a:p>
            <a:r>
              <a:rPr lang="en-US" dirty="0"/>
              <a:t>Normal condition</a:t>
            </a:r>
          </a:p>
        </p:txBody>
      </p:sp>
      <p:pic>
        <p:nvPicPr>
          <p:cNvPr id="10" name="Graphic 9">
            <a:extLst>
              <a:ext uri="{FF2B5EF4-FFF2-40B4-BE49-F238E27FC236}">
                <a16:creationId xmlns:a16="http://schemas.microsoft.com/office/drawing/2014/main" id="{D254D269-97D5-F98D-376C-DD56716D1A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9738" y="478498"/>
            <a:ext cx="5486400" cy="2743200"/>
          </a:xfrm>
          <a:prstGeom prst="rect">
            <a:avLst/>
          </a:prstGeom>
        </p:spPr>
      </p:pic>
      <p:sp>
        <p:nvSpPr>
          <p:cNvPr id="11" name="Rectangle: Rounded Corners 10">
            <a:extLst>
              <a:ext uri="{FF2B5EF4-FFF2-40B4-BE49-F238E27FC236}">
                <a16:creationId xmlns:a16="http://schemas.microsoft.com/office/drawing/2014/main" id="{EB63885A-E54C-E13B-3AC0-08FB137837C5}"/>
              </a:ext>
            </a:extLst>
          </p:cNvPr>
          <p:cNvSpPr/>
          <p:nvPr/>
        </p:nvSpPr>
        <p:spPr>
          <a:xfrm>
            <a:off x="3238579" y="3163078"/>
            <a:ext cx="119439" cy="2146040"/>
          </a:xfrm>
          <a:prstGeom prst="roundRect">
            <a:avLst/>
          </a:prstGeom>
          <a:solidFill>
            <a:srgbClr val="DFBBB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95423F91-83EF-1A92-A34C-B4F60101739F}"/>
              </a:ext>
            </a:extLst>
          </p:cNvPr>
          <p:cNvSpPr/>
          <p:nvPr/>
        </p:nvSpPr>
        <p:spPr>
          <a:xfrm>
            <a:off x="5608966" y="4431791"/>
            <a:ext cx="119439" cy="1267041"/>
          </a:xfrm>
          <a:prstGeom prst="roundRect">
            <a:avLst/>
          </a:prstGeom>
          <a:solidFill>
            <a:srgbClr val="DFBBB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06102AD-AA9D-37EB-8DC5-7FDC170737D2}"/>
              </a:ext>
            </a:extLst>
          </p:cNvPr>
          <p:cNvSpPr/>
          <p:nvPr/>
        </p:nvSpPr>
        <p:spPr>
          <a:xfrm>
            <a:off x="4341237" y="2275840"/>
            <a:ext cx="1559579" cy="1575574"/>
          </a:xfrm>
          <a:custGeom>
            <a:avLst/>
            <a:gdLst>
              <a:gd name="connsiteX0" fmla="*/ 25419 w 1559579"/>
              <a:gd name="connsiteY0" fmla="*/ 1574800 h 1575574"/>
              <a:gd name="connsiteX1" fmla="*/ 25419 w 1559579"/>
              <a:gd name="connsiteY1" fmla="*/ 1473200 h 1575574"/>
              <a:gd name="connsiteX2" fmla="*/ 289579 w 1559579"/>
              <a:gd name="connsiteY2" fmla="*/ 934720 h 1575574"/>
              <a:gd name="connsiteX3" fmla="*/ 492779 w 1559579"/>
              <a:gd name="connsiteY3" fmla="*/ 1178560 h 1575574"/>
              <a:gd name="connsiteX4" fmla="*/ 350539 w 1559579"/>
              <a:gd name="connsiteY4" fmla="*/ 1066800 h 1575574"/>
              <a:gd name="connsiteX5" fmla="*/ 452139 w 1559579"/>
              <a:gd name="connsiteY5" fmla="*/ 660400 h 1575574"/>
              <a:gd name="connsiteX6" fmla="*/ 848379 w 1559579"/>
              <a:gd name="connsiteY6" fmla="*/ 294640 h 1575574"/>
              <a:gd name="connsiteX7" fmla="*/ 1559579 w 1559579"/>
              <a:gd name="connsiteY7" fmla="*/ 0 h 157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579" h="1575574">
                <a:moveTo>
                  <a:pt x="25419" y="1574800"/>
                </a:moveTo>
                <a:cubicBezTo>
                  <a:pt x="3405" y="1577340"/>
                  <a:pt x="-18608" y="1579880"/>
                  <a:pt x="25419" y="1473200"/>
                </a:cubicBezTo>
                <a:cubicBezTo>
                  <a:pt x="69446" y="1366520"/>
                  <a:pt x="211686" y="983827"/>
                  <a:pt x="289579" y="934720"/>
                </a:cubicBezTo>
                <a:cubicBezTo>
                  <a:pt x="367472" y="885613"/>
                  <a:pt x="482619" y="1156547"/>
                  <a:pt x="492779" y="1178560"/>
                </a:cubicBezTo>
                <a:cubicBezTo>
                  <a:pt x="502939" y="1200573"/>
                  <a:pt x="357312" y="1153160"/>
                  <a:pt x="350539" y="1066800"/>
                </a:cubicBezTo>
                <a:cubicBezTo>
                  <a:pt x="343766" y="980440"/>
                  <a:pt x="369166" y="789093"/>
                  <a:pt x="452139" y="660400"/>
                </a:cubicBezTo>
                <a:cubicBezTo>
                  <a:pt x="535112" y="531707"/>
                  <a:pt x="663806" y="404707"/>
                  <a:pt x="848379" y="294640"/>
                </a:cubicBezTo>
                <a:cubicBezTo>
                  <a:pt x="1032952" y="184573"/>
                  <a:pt x="1296265" y="92286"/>
                  <a:pt x="1559579" y="0"/>
                </a:cubicBezTo>
              </a:path>
            </a:pathLst>
          </a:custGeom>
          <a:no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m4_misplacement">
            <a:hlinkClick r:id="" action="ppaction://media"/>
            <a:extLst>
              <a:ext uri="{FF2B5EF4-FFF2-40B4-BE49-F238E27FC236}">
                <a16:creationId xmlns:a16="http://schemas.microsoft.com/office/drawing/2014/main" id="{B2FC8DBA-4D04-70BA-9723-CD70241DE2E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1568" t="6038" r="37798" b="7086"/>
          <a:stretch/>
        </p:blipFill>
        <p:spPr>
          <a:xfrm>
            <a:off x="9919616" y="3577644"/>
            <a:ext cx="1734499" cy="2846952"/>
          </a:xfrm>
          <a:prstGeom prst="rect">
            <a:avLst/>
          </a:prstGeom>
        </p:spPr>
      </p:pic>
      <p:pic>
        <p:nvPicPr>
          <p:cNvPr id="30" name="m4_normal">
            <a:hlinkClick r:id="" action="ppaction://media"/>
            <a:extLst>
              <a:ext uri="{FF2B5EF4-FFF2-40B4-BE49-F238E27FC236}">
                <a16:creationId xmlns:a16="http://schemas.microsoft.com/office/drawing/2014/main" id="{C25B5B96-88DB-87BC-4D73-56E8CDBDA9D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31009" t="7842" r="39136" b="5703"/>
          <a:stretch/>
        </p:blipFill>
        <p:spPr>
          <a:xfrm>
            <a:off x="7613177" y="3577644"/>
            <a:ext cx="1698603" cy="2846952"/>
          </a:xfrm>
          <a:prstGeom prst="rect">
            <a:avLst/>
          </a:prstGeom>
        </p:spPr>
      </p:pic>
      <p:sp>
        <p:nvSpPr>
          <p:cNvPr id="3" name="TextBox 2">
            <a:extLst>
              <a:ext uri="{FF2B5EF4-FFF2-40B4-BE49-F238E27FC236}">
                <a16:creationId xmlns:a16="http://schemas.microsoft.com/office/drawing/2014/main" id="{598A3A55-A32D-6D0C-C029-64FB99BF0712}"/>
              </a:ext>
            </a:extLst>
          </p:cNvPr>
          <p:cNvSpPr txBox="1"/>
          <p:nvPr/>
        </p:nvSpPr>
        <p:spPr>
          <a:xfrm rot="18893603">
            <a:off x="3555153" y="2561779"/>
            <a:ext cx="2262893" cy="307777"/>
          </a:xfrm>
          <a:prstGeom prst="rect">
            <a:avLst/>
          </a:prstGeom>
          <a:noFill/>
        </p:spPr>
        <p:txBody>
          <a:bodyPr wrap="square" rtlCol="0">
            <a:spAutoFit/>
          </a:bodyPr>
          <a:lstStyle/>
          <a:p>
            <a:pPr algn="ctr"/>
            <a:r>
              <a:rPr lang="en-US" dirty="0">
                <a:solidFill>
                  <a:schemeClr val="tx1"/>
                </a:solidFill>
              </a:rPr>
              <a:t>Further look on subject 4</a:t>
            </a:r>
          </a:p>
        </p:txBody>
      </p:sp>
      <p:sp>
        <p:nvSpPr>
          <p:cNvPr id="5" name="TextBox 4">
            <a:extLst>
              <a:ext uri="{FF2B5EF4-FFF2-40B4-BE49-F238E27FC236}">
                <a16:creationId xmlns:a16="http://schemas.microsoft.com/office/drawing/2014/main" id="{176F8BB2-3FFE-E9D5-CA39-786E00E20530}"/>
              </a:ext>
            </a:extLst>
          </p:cNvPr>
          <p:cNvSpPr txBox="1"/>
          <p:nvPr/>
        </p:nvSpPr>
        <p:spPr>
          <a:xfrm>
            <a:off x="9485190" y="941452"/>
            <a:ext cx="2262893" cy="307777"/>
          </a:xfrm>
          <a:prstGeom prst="rect">
            <a:avLst/>
          </a:prstGeom>
          <a:noFill/>
        </p:spPr>
        <p:txBody>
          <a:bodyPr wrap="square" rtlCol="0">
            <a:spAutoFit/>
          </a:bodyPr>
          <a:lstStyle/>
          <a:p>
            <a:pPr algn="ctr"/>
            <a:r>
              <a:rPr lang="en-US" u="sng" dirty="0">
                <a:solidFill>
                  <a:srgbClr val="C00000"/>
                </a:solidFill>
              </a:rPr>
              <a:t>With</a:t>
            </a:r>
            <a:r>
              <a:rPr lang="en-US" dirty="0">
                <a:solidFill>
                  <a:srgbClr val="C00000"/>
                </a:solidFill>
              </a:rPr>
              <a:t> </a:t>
            </a:r>
            <a:r>
              <a:rPr lang="en-US" dirty="0" err="1">
                <a:solidFill>
                  <a:srgbClr val="C00000"/>
                </a:solidFill>
              </a:rPr>
              <a:t>OpenSense</a:t>
            </a:r>
            <a:endParaRPr lang="en-US" dirty="0">
              <a:solidFill>
                <a:srgbClr val="C00000"/>
              </a:solidFill>
            </a:endParaRPr>
          </a:p>
        </p:txBody>
      </p:sp>
      <p:sp>
        <p:nvSpPr>
          <p:cNvPr id="6" name="TextBox 5">
            <a:extLst>
              <a:ext uri="{FF2B5EF4-FFF2-40B4-BE49-F238E27FC236}">
                <a16:creationId xmlns:a16="http://schemas.microsoft.com/office/drawing/2014/main" id="{57F9E1A4-770E-9D36-FB4F-6983821ED265}"/>
              </a:ext>
            </a:extLst>
          </p:cNvPr>
          <p:cNvSpPr txBox="1"/>
          <p:nvPr/>
        </p:nvSpPr>
        <p:spPr>
          <a:xfrm>
            <a:off x="7722434" y="2238162"/>
            <a:ext cx="2262893" cy="307777"/>
          </a:xfrm>
          <a:prstGeom prst="rect">
            <a:avLst/>
          </a:prstGeom>
          <a:noFill/>
        </p:spPr>
        <p:txBody>
          <a:bodyPr wrap="square" rtlCol="0">
            <a:spAutoFit/>
          </a:bodyPr>
          <a:lstStyle/>
          <a:p>
            <a:pPr algn="ctr"/>
            <a:r>
              <a:rPr lang="en-US" u="sng" dirty="0">
                <a:solidFill>
                  <a:srgbClr val="C00000"/>
                </a:solidFill>
              </a:rPr>
              <a:t>Without</a:t>
            </a:r>
            <a:r>
              <a:rPr lang="en-US" dirty="0">
                <a:solidFill>
                  <a:srgbClr val="C00000"/>
                </a:solidFill>
              </a:rPr>
              <a:t> </a:t>
            </a:r>
            <a:r>
              <a:rPr lang="en-US" dirty="0" err="1">
                <a:solidFill>
                  <a:srgbClr val="C00000"/>
                </a:solidFill>
              </a:rPr>
              <a:t>OpenSense</a:t>
            </a:r>
            <a:endParaRPr lang="en-US" dirty="0">
              <a:solidFill>
                <a:srgbClr val="C00000"/>
              </a:solidFill>
            </a:endParaRPr>
          </a:p>
        </p:txBody>
      </p:sp>
      <p:sp>
        <p:nvSpPr>
          <p:cNvPr id="7" name="TextBox 6">
            <a:extLst>
              <a:ext uri="{FF2B5EF4-FFF2-40B4-BE49-F238E27FC236}">
                <a16:creationId xmlns:a16="http://schemas.microsoft.com/office/drawing/2014/main" id="{99356712-A152-AA54-860B-2C15CAB4E7E0}"/>
              </a:ext>
            </a:extLst>
          </p:cNvPr>
          <p:cNvSpPr txBox="1"/>
          <p:nvPr/>
        </p:nvSpPr>
        <p:spPr>
          <a:xfrm>
            <a:off x="7686103" y="4244944"/>
            <a:ext cx="1552750" cy="307777"/>
          </a:xfrm>
          <a:prstGeom prst="rect">
            <a:avLst/>
          </a:prstGeom>
          <a:solidFill>
            <a:srgbClr val="F5F4F4">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solidFill>
                  <a:schemeClr val="tx1"/>
                </a:solidFill>
              </a:rPr>
              <a:t>Normal condition</a:t>
            </a:r>
          </a:p>
        </p:txBody>
      </p:sp>
      <p:sp>
        <p:nvSpPr>
          <p:cNvPr id="8" name="TextBox 7">
            <a:extLst>
              <a:ext uri="{FF2B5EF4-FFF2-40B4-BE49-F238E27FC236}">
                <a16:creationId xmlns:a16="http://schemas.microsoft.com/office/drawing/2014/main" id="{E680C399-6199-4871-2749-F31D81029545}"/>
              </a:ext>
            </a:extLst>
          </p:cNvPr>
          <p:cNvSpPr txBox="1"/>
          <p:nvPr/>
        </p:nvSpPr>
        <p:spPr>
          <a:xfrm>
            <a:off x="9788212" y="4244943"/>
            <a:ext cx="1997305" cy="307777"/>
          </a:xfrm>
          <a:prstGeom prst="rect">
            <a:avLst/>
          </a:prstGeom>
          <a:solidFill>
            <a:srgbClr val="DAD8E8">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solidFill>
                  <a:schemeClr val="tx1"/>
                </a:solidFill>
              </a:rPr>
              <a:t>Sensor misplacement</a:t>
            </a:r>
          </a:p>
        </p:txBody>
      </p:sp>
      <p:cxnSp>
        <p:nvCxnSpPr>
          <p:cNvPr id="18" name="Straight Arrow Connector 17">
            <a:extLst>
              <a:ext uri="{FF2B5EF4-FFF2-40B4-BE49-F238E27FC236}">
                <a16:creationId xmlns:a16="http://schemas.microsoft.com/office/drawing/2014/main" id="{CA4ADFA1-AD01-AED3-449E-EE76B6B64746}"/>
              </a:ext>
            </a:extLst>
          </p:cNvPr>
          <p:cNvCxnSpPr/>
          <p:nvPr/>
        </p:nvCxnSpPr>
        <p:spPr>
          <a:xfrm flipH="1">
            <a:off x="11142327" y="4733603"/>
            <a:ext cx="422945" cy="151002"/>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88A3F2-98FC-4AA0-D2E6-5C16EA771D4F}"/>
              </a:ext>
            </a:extLst>
          </p:cNvPr>
          <p:cNvCxnSpPr/>
          <p:nvPr/>
        </p:nvCxnSpPr>
        <p:spPr>
          <a:xfrm flipH="1">
            <a:off x="8800172" y="4711187"/>
            <a:ext cx="422945" cy="151002"/>
          </a:xfrm>
          <a:prstGeom prst="straightConnector1">
            <a:avLst/>
          </a:prstGeom>
          <a:ln w="95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68BE6970-AB44-8F3D-9375-037D87B36184}"/>
              </a:ext>
            </a:extLst>
          </p:cNvPr>
          <p:cNvSpPr/>
          <p:nvPr/>
        </p:nvSpPr>
        <p:spPr>
          <a:xfrm>
            <a:off x="8498048" y="4920198"/>
            <a:ext cx="439168" cy="1470842"/>
          </a:xfrm>
          <a:prstGeom prst="roundRect">
            <a:avLst/>
          </a:prstGeom>
          <a:noFill/>
          <a:ln w="9525">
            <a:solidFill>
              <a:srgbClr val="CD555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47400DA7-B7CB-F537-AD54-E2A4EB579841}"/>
              </a:ext>
            </a:extLst>
          </p:cNvPr>
          <p:cNvSpPr/>
          <p:nvPr/>
        </p:nvSpPr>
        <p:spPr>
          <a:xfrm>
            <a:off x="10754206" y="4920198"/>
            <a:ext cx="717981" cy="1470842"/>
          </a:xfrm>
          <a:prstGeom prst="roundRect">
            <a:avLst/>
          </a:prstGeom>
          <a:noFill/>
          <a:ln w="9525">
            <a:solidFill>
              <a:srgbClr val="CD555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BA32205-9D2A-8961-4E4C-7E28B879EC62}"/>
              </a:ext>
            </a:extLst>
          </p:cNvPr>
          <p:cNvSpPr txBox="1"/>
          <p:nvPr/>
        </p:nvSpPr>
        <p:spPr>
          <a:xfrm>
            <a:off x="10189166" y="1616707"/>
            <a:ext cx="1424693" cy="307777"/>
          </a:xfrm>
          <a:prstGeom prst="rect">
            <a:avLst/>
          </a:prstGeom>
          <a:noFill/>
        </p:spPr>
        <p:txBody>
          <a:bodyPr wrap="square" rtlCol="0">
            <a:spAutoFit/>
          </a:bodyPr>
          <a:lstStyle/>
          <a:p>
            <a:pPr algn="ctr"/>
            <a:r>
              <a:rPr lang="en-US" dirty="0">
                <a:solidFill>
                  <a:schemeClr val="tx1"/>
                </a:solidFill>
              </a:rPr>
              <a:t>Ground truth</a:t>
            </a:r>
          </a:p>
        </p:txBody>
      </p:sp>
      <p:sp>
        <p:nvSpPr>
          <p:cNvPr id="16" name="TextBox 15">
            <a:extLst>
              <a:ext uri="{FF2B5EF4-FFF2-40B4-BE49-F238E27FC236}">
                <a16:creationId xmlns:a16="http://schemas.microsoft.com/office/drawing/2014/main" id="{7EFD4C67-72C0-86C0-5613-93FAC10D37D0}"/>
              </a:ext>
            </a:extLst>
          </p:cNvPr>
          <p:cNvSpPr txBox="1"/>
          <p:nvPr/>
        </p:nvSpPr>
        <p:spPr>
          <a:xfrm rot="16200000">
            <a:off x="5201122" y="1770595"/>
            <a:ext cx="2262893" cy="307777"/>
          </a:xfrm>
          <a:prstGeom prst="rect">
            <a:avLst/>
          </a:prstGeom>
          <a:noFill/>
        </p:spPr>
        <p:txBody>
          <a:bodyPr wrap="square" rtlCol="0">
            <a:spAutoFit/>
          </a:bodyPr>
          <a:lstStyle/>
          <a:p>
            <a:pPr algn="ctr"/>
            <a:r>
              <a:rPr lang="en-US" dirty="0"/>
              <a:t>Angle (</a:t>
            </a:r>
            <a:r>
              <a:rPr lang="en-US" baseline="30000" dirty="0"/>
              <a:t>o</a:t>
            </a:r>
            <a:r>
              <a:rPr lang="en-US" dirty="0"/>
              <a:t>)</a:t>
            </a:r>
          </a:p>
        </p:txBody>
      </p:sp>
      <p:sp>
        <p:nvSpPr>
          <p:cNvPr id="23" name="TextBox 22">
            <a:extLst>
              <a:ext uri="{FF2B5EF4-FFF2-40B4-BE49-F238E27FC236}">
                <a16:creationId xmlns:a16="http://schemas.microsoft.com/office/drawing/2014/main" id="{1D5A92D9-E72A-4910-A908-4926D96B372D}"/>
              </a:ext>
            </a:extLst>
          </p:cNvPr>
          <p:cNvSpPr txBox="1"/>
          <p:nvPr/>
        </p:nvSpPr>
        <p:spPr>
          <a:xfrm>
            <a:off x="7831491" y="3208949"/>
            <a:ext cx="2262893" cy="307777"/>
          </a:xfrm>
          <a:prstGeom prst="rect">
            <a:avLst/>
          </a:prstGeom>
          <a:noFill/>
        </p:spPr>
        <p:txBody>
          <a:bodyPr wrap="square" rtlCol="0">
            <a:spAutoFit/>
          </a:bodyPr>
          <a:lstStyle/>
          <a:p>
            <a:pPr algn="ctr"/>
            <a:r>
              <a:rPr lang="en-US" dirty="0"/>
              <a:t>Repetition period</a:t>
            </a:r>
          </a:p>
        </p:txBody>
      </p:sp>
      <p:sp>
        <p:nvSpPr>
          <p:cNvPr id="33" name="Slide Number Placeholder 32">
            <a:extLst>
              <a:ext uri="{FF2B5EF4-FFF2-40B4-BE49-F238E27FC236}">
                <a16:creationId xmlns:a16="http://schemas.microsoft.com/office/drawing/2014/main" id="{7375E05F-A360-C736-32A2-0445C2D0ECE1}"/>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17</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110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66" fill="hold"/>
                                        <p:tgtEl>
                                          <p:spTgt spid="30"/>
                                        </p:tgtEl>
                                      </p:cBhvr>
                                    </p:cmd>
                                  </p:childTnLst>
                                </p:cTn>
                              </p:par>
                              <p:par>
                                <p:cTn id="7" presetID="1" presetClass="mediacall" presetSubtype="0" fill="hold" nodeType="withEffect">
                                  <p:stCondLst>
                                    <p:cond delay="0"/>
                                  </p:stCondLst>
                                  <p:childTnLst>
                                    <p:cmd type="call" cmd="playFrom(0.0)">
                                      <p:cBhvr>
                                        <p:cTn id="8" dur="11404"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30"/>
                </p:tgtEl>
              </p:cMediaNode>
            </p:video>
            <p:seq concurrent="1" nextAc="seek">
              <p:cTn id="10" restart="whenNotActive" fill="hold" evtFilter="cancelBubble" nodeType="interactiveSeq">
                <p:stCondLst>
                  <p:cond evt="onClick" delay="0">
                    <p:tgtEl>
                      <p:spTgt spid="3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0"/>
                                        </p:tgtEl>
                                      </p:cBhvr>
                                    </p:cmd>
                                  </p:childTnLst>
                                </p:cTn>
                              </p:par>
                            </p:childTnLst>
                          </p:cTn>
                        </p:par>
                      </p:childTnLst>
                    </p:cTn>
                  </p:par>
                </p:childTnLst>
              </p:cTn>
              <p:nextCondLst>
                <p:cond evt="onClick" delay="0">
                  <p:tgtEl>
                    <p:spTgt spid="30"/>
                  </p:tgtEl>
                </p:cond>
              </p:nextCondLst>
            </p:seq>
            <p:video>
              <p:cMediaNode vol="80000" mute="1">
                <p:cTn id="15" repeatCount="indefinite" fill="hold" display="0">
                  <p:stCondLst>
                    <p:cond delay="indefinite"/>
                  </p:stCondLst>
                </p:cTn>
                <p:tgtEl>
                  <p:spTgt spid="27"/>
                </p:tgtEl>
              </p:cMediaNode>
            </p:video>
            <p:seq concurrent="1" nextAc="seek">
              <p:cTn id="16" restart="whenNotActive" fill="hold" evtFilter="cancelBubble" nodeType="interactiveSeq">
                <p:stCondLst>
                  <p:cond evt="onClick" delay="0">
                    <p:tgtEl>
                      <p:spTgt spid="2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8" name="Graphic 37">
            <a:extLst>
              <a:ext uri="{FF2B5EF4-FFF2-40B4-BE49-F238E27FC236}">
                <a16:creationId xmlns:a16="http://schemas.microsoft.com/office/drawing/2014/main" id="{A581ABE1-4656-306D-F001-42956581F296}"/>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469426" y="2920988"/>
            <a:ext cx="7143750" cy="3571875"/>
          </a:xfrm>
          <a:prstGeom prst="rect">
            <a:avLst/>
          </a:prstGeom>
        </p:spPr>
      </p:pic>
      <p:pic>
        <p:nvPicPr>
          <p:cNvPr id="15" name="Graphic 14">
            <a:extLst>
              <a:ext uri="{FF2B5EF4-FFF2-40B4-BE49-F238E27FC236}">
                <a16:creationId xmlns:a16="http://schemas.microsoft.com/office/drawing/2014/main" id="{B3CEEB62-F0FD-047F-E299-69BB38AA6A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9738" y="482824"/>
            <a:ext cx="5486400" cy="2743200"/>
          </a:xfrm>
          <a:prstGeom prst="rect">
            <a:avLst/>
          </a:prstGeom>
        </p:spPr>
      </p:pic>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However, estimation of </a:t>
            </a:r>
            <a:r>
              <a:rPr lang="en-US" sz="2400" dirty="0">
                <a:solidFill>
                  <a:srgbClr val="808000"/>
                </a:solidFill>
                <a:latin typeface="Arial" panose="020B0604020202020204" pitchFamily="34" charset="0"/>
                <a:ea typeface="Calibri"/>
                <a:cs typeface="Arial" panose="020B0604020202020204" pitchFamily="34" charset="0"/>
                <a:sym typeface="Calibri"/>
              </a:rPr>
              <a:t>ankle angles </a:t>
            </a:r>
            <a:r>
              <a:rPr lang="en-US" sz="2400" dirty="0">
                <a:solidFill>
                  <a:srgbClr val="3F3F3F"/>
                </a:solidFill>
                <a:latin typeface="Arial" panose="020B0604020202020204" pitchFamily="34" charset="0"/>
                <a:ea typeface="Calibri"/>
                <a:cs typeface="Arial" panose="020B0604020202020204" pitchFamily="34" charset="0"/>
                <a:sym typeface="Calibri"/>
              </a:rPr>
              <a:t>was compensated</a:t>
            </a:r>
            <a:endParaRPr sz="1100" dirty="0">
              <a:latin typeface="Arial" panose="020B0604020202020204" pitchFamily="34" charset="0"/>
              <a:cs typeface="Arial" panose="020B0604020202020204" pitchFamily="34" charset="0"/>
            </a:endParaRPr>
          </a:p>
        </p:txBody>
      </p:sp>
      <p:pic>
        <p:nvPicPr>
          <p:cNvPr id="3" name="m4_misplacement">
            <a:hlinkClick r:id="" action="ppaction://media"/>
            <a:extLst>
              <a:ext uri="{FF2B5EF4-FFF2-40B4-BE49-F238E27FC236}">
                <a16:creationId xmlns:a16="http://schemas.microsoft.com/office/drawing/2014/main" id="{D47762BD-408B-F73E-DBE1-BDEFDD1469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1568" t="6038" r="37798" b="7086"/>
          <a:stretch/>
        </p:blipFill>
        <p:spPr>
          <a:xfrm>
            <a:off x="9919616" y="3577644"/>
            <a:ext cx="1734499" cy="2846952"/>
          </a:xfrm>
          <a:prstGeom prst="rect">
            <a:avLst/>
          </a:prstGeom>
        </p:spPr>
      </p:pic>
      <p:pic>
        <p:nvPicPr>
          <p:cNvPr id="5" name="m4_normal">
            <a:hlinkClick r:id="" action="ppaction://media"/>
            <a:extLst>
              <a:ext uri="{FF2B5EF4-FFF2-40B4-BE49-F238E27FC236}">
                <a16:creationId xmlns:a16="http://schemas.microsoft.com/office/drawing/2014/main" id="{9751EE9A-B1AD-4532-4EAB-BF079BA1CC7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31009" t="7842" r="39136" b="5703"/>
          <a:stretch/>
        </p:blipFill>
        <p:spPr>
          <a:xfrm>
            <a:off x="7613177" y="3577644"/>
            <a:ext cx="1698603" cy="2846952"/>
          </a:xfrm>
          <a:prstGeom prst="rect">
            <a:avLst/>
          </a:prstGeom>
        </p:spPr>
      </p:pic>
      <p:sp>
        <p:nvSpPr>
          <p:cNvPr id="6" name="TextBox 5">
            <a:extLst>
              <a:ext uri="{FF2B5EF4-FFF2-40B4-BE49-F238E27FC236}">
                <a16:creationId xmlns:a16="http://schemas.microsoft.com/office/drawing/2014/main" id="{B75080A5-98CE-45E3-CAF4-98B5F84C75DB}"/>
              </a:ext>
            </a:extLst>
          </p:cNvPr>
          <p:cNvSpPr txBox="1"/>
          <p:nvPr/>
        </p:nvSpPr>
        <p:spPr>
          <a:xfrm>
            <a:off x="7686103" y="4244944"/>
            <a:ext cx="1552750" cy="307777"/>
          </a:xfrm>
          <a:prstGeom prst="rect">
            <a:avLst/>
          </a:prstGeom>
          <a:solidFill>
            <a:srgbClr val="F5F4F4">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solidFill>
                  <a:schemeClr val="tx1"/>
                </a:solidFill>
              </a:rPr>
              <a:t>Normal condition</a:t>
            </a:r>
          </a:p>
        </p:txBody>
      </p:sp>
      <p:sp>
        <p:nvSpPr>
          <p:cNvPr id="7" name="TextBox 6">
            <a:extLst>
              <a:ext uri="{FF2B5EF4-FFF2-40B4-BE49-F238E27FC236}">
                <a16:creationId xmlns:a16="http://schemas.microsoft.com/office/drawing/2014/main" id="{5F720849-23CB-719E-4960-A992C54DE20F}"/>
              </a:ext>
            </a:extLst>
          </p:cNvPr>
          <p:cNvSpPr txBox="1"/>
          <p:nvPr/>
        </p:nvSpPr>
        <p:spPr>
          <a:xfrm>
            <a:off x="9788212" y="4244943"/>
            <a:ext cx="1997305" cy="307777"/>
          </a:xfrm>
          <a:prstGeom prst="rect">
            <a:avLst/>
          </a:prstGeom>
          <a:solidFill>
            <a:srgbClr val="DAD8E8">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dirty="0">
                <a:solidFill>
                  <a:schemeClr val="tx1"/>
                </a:solidFill>
              </a:rPr>
              <a:t>Sensor misplacement</a:t>
            </a:r>
          </a:p>
        </p:txBody>
      </p:sp>
      <p:cxnSp>
        <p:nvCxnSpPr>
          <p:cNvPr id="8" name="Straight Arrow Connector 7">
            <a:extLst>
              <a:ext uri="{FF2B5EF4-FFF2-40B4-BE49-F238E27FC236}">
                <a16:creationId xmlns:a16="http://schemas.microsoft.com/office/drawing/2014/main" id="{8EADFB05-6CB0-42C6-7C3C-885656F7BD89}"/>
              </a:ext>
            </a:extLst>
          </p:cNvPr>
          <p:cNvCxnSpPr/>
          <p:nvPr/>
        </p:nvCxnSpPr>
        <p:spPr>
          <a:xfrm flipH="1">
            <a:off x="9026720" y="5908494"/>
            <a:ext cx="422945" cy="151002"/>
          </a:xfrm>
          <a:prstGeom prst="straightConnector1">
            <a:avLst/>
          </a:prstGeom>
          <a:ln w="9525">
            <a:solidFill>
              <a:srgbClr val="808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394DD3-C300-B303-AB69-F206599A531F}"/>
              </a:ext>
            </a:extLst>
          </p:cNvPr>
          <p:cNvCxnSpPr/>
          <p:nvPr/>
        </p:nvCxnSpPr>
        <p:spPr>
          <a:xfrm flipH="1">
            <a:off x="11522527" y="5757492"/>
            <a:ext cx="422945" cy="151002"/>
          </a:xfrm>
          <a:prstGeom prst="straightConnector1">
            <a:avLst/>
          </a:prstGeom>
          <a:ln w="9525">
            <a:solidFill>
              <a:srgbClr val="808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8B4D453-4B61-E920-24C6-3A1BCF6A8EDE}"/>
              </a:ext>
            </a:extLst>
          </p:cNvPr>
          <p:cNvSpPr/>
          <p:nvPr/>
        </p:nvSpPr>
        <p:spPr>
          <a:xfrm>
            <a:off x="893328" y="1547049"/>
            <a:ext cx="152400" cy="148715"/>
          </a:xfrm>
          <a:prstGeom prst="rect">
            <a:avLst/>
          </a:prstGeom>
          <a:solidFill>
            <a:srgbClr val="DAD8E8"/>
          </a:solidFill>
          <a:ln w="19050">
            <a:solidFill>
              <a:srgbClr val="6158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95839D-FD75-09FE-5F15-67B85A386C62}"/>
              </a:ext>
            </a:extLst>
          </p:cNvPr>
          <p:cNvSpPr/>
          <p:nvPr/>
        </p:nvSpPr>
        <p:spPr>
          <a:xfrm>
            <a:off x="893328" y="1181289"/>
            <a:ext cx="152400" cy="148715"/>
          </a:xfrm>
          <a:prstGeom prst="rect">
            <a:avLst/>
          </a:prstGeom>
          <a:solidFill>
            <a:srgbClr val="F5F4F4"/>
          </a:solidFill>
          <a:ln w="19050">
            <a:solidFill>
              <a:srgbClr val="CD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FADEE2D-0386-C192-7F1F-3255878DD25B}"/>
              </a:ext>
            </a:extLst>
          </p:cNvPr>
          <p:cNvSpPr/>
          <p:nvPr/>
        </p:nvSpPr>
        <p:spPr>
          <a:xfrm>
            <a:off x="926934" y="2028504"/>
            <a:ext cx="85187" cy="83820"/>
          </a:xfrm>
          <a:prstGeom prst="ellipse">
            <a:avLst/>
          </a:prstGeom>
          <a:solidFill>
            <a:srgbClr val="8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6EA68B-D206-D48F-B96D-ABF33C85830F}"/>
              </a:ext>
            </a:extLst>
          </p:cNvPr>
          <p:cNvSpPr/>
          <p:nvPr/>
        </p:nvSpPr>
        <p:spPr>
          <a:xfrm>
            <a:off x="928204" y="2357487"/>
            <a:ext cx="85187" cy="83820"/>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9802A64-B0C8-A094-7D91-991FB88D0325}"/>
              </a:ext>
            </a:extLst>
          </p:cNvPr>
          <p:cNvSpPr txBox="1"/>
          <p:nvPr/>
        </p:nvSpPr>
        <p:spPr>
          <a:xfrm>
            <a:off x="1307349" y="1916525"/>
            <a:ext cx="2857499" cy="307777"/>
          </a:xfrm>
          <a:prstGeom prst="rect">
            <a:avLst/>
          </a:prstGeom>
          <a:noFill/>
        </p:spPr>
        <p:txBody>
          <a:bodyPr wrap="square" rtlCol="0">
            <a:spAutoFit/>
          </a:bodyPr>
          <a:lstStyle/>
          <a:p>
            <a:r>
              <a:rPr lang="en-US" dirty="0"/>
              <a:t>Ankle angles </a:t>
            </a:r>
            <a:r>
              <a:rPr lang="en-US" i="1" dirty="0"/>
              <a:t>(individual subject)</a:t>
            </a:r>
          </a:p>
        </p:txBody>
      </p:sp>
      <p:sp>
        <p:nvSpPr>
          <p:cNvPr id="20" name="TextBox 19">
            <a:extLst>
              <a:ext uri="{FF2B5EF4-FFF2-40B4-BE49-F238E27FC236}">
                <a16:creationId xmlns:a16="http://schemas.microsoft.com/office/drawing/2014/main" id="{D008325D-2242-28F9-DF2C-09910D6FB4DD}"/>
              </a:ext>
            </a:extLst>
          </p:cNvPr>
          <p:cNvSpPr txBox="1"/>
          <p:nvPr/>
        </p:nvSpPr>
        <p:spPr>
          <a:xfrm>
            <a:off x="1307349" y="2239637"/>
            <a:ext cx="2857499" cy="307777"/>
          </a:xfrm>
          <a:prstGeom prst="rect">
            <a:avLst/>
          </a:prstGeom>
          <a:noFill/>
        </p:spPr>
        <p:txBody>
          <a:bodyPr wrap="square" rtlCol="0">
            <a:spAutoFit/>
          </a:bodyPr>
          <a:lstStyle/>
          <a:p>
            <a:r>
              <a:rPr lang="en-US" dirty="0"/>
              <a:t>Other angles </a:t>
            </a:r>
            <a:r>
              <a:rPr lang="en-US" i="1" dirty="0"/>
              <a:t>(individual subject)</a:t>
            </a:r>
          </a:p>
        </p:txBody>
      </p:sp>
      <p:sp>
        <p:nvSpPr>
          <p:cNvPr id="23" name="TextBox 22">
            <a:extLst>
              <a:ext uri="{FF2B5EF4-FFF2-40B4-BE49-F238E27FC236}">
                <a16:creationId xmlns:a16="http://schemas.microsoft.com/office/drawing/2014/main" id="{921D49D0-069E-CE9B-2E85-F24BA8453E5E}"/>
              </a:ext>
            </a:extLst>
          </p:cNvPr>
          <p:cNvSpPr txBox="1"/>
          <p:nvPr/>
        </p:nvSpPr>
        <p:spPr>
          <a:xfrm>
            <a:off x="1307349" y="1461188"/>
            <a:ext cx="1935337" cy="307777"/>
          </a:xfrm>
          <a:prstGeom prst="rect">
            <a:avLst/>
          </a:prstGeom>
          <a:noFill/>
        </p:spPr>
        <p:txBody>
          <a:bodyPr wrap="square" rtlCol="0">
            <a:spAutoFit/>
          </a:bodyPr>
          <a:lstStyle/>
          <a:p>
            <a:r>
              <a:rPr lang="en-US" dirty="0"/>
              <a:t>Sensor misplacement </a:t>
            </a:r>
          </a:p>
        </p:txBody>
      </p:sp>
      <p:sp>
        <p:nvSpPr>
          <p:cNvPr id="26" name="TextBox 25">
            <a:extLst>
              <a:ext uri="{FF2B5EF4-FFF2-40B4-BE49-F238E27FC236}">
                <a16:creationId xmlns:a16="http://schemas.microsoft.com/office/drawing/2014/main" id="{EF5DBD90-5230-1600-2A37-D3C18D363BBA}"/>
              </a:ext>
            </a:extLst>
          </p:cNvPr>
          <p:cNvSpPr txBox="1"/>
          <p:nvPr/>
        </p:nvSpPr>
        <p:spPr>
          <a:xfrm>
            <a:off x="1307349" y="1101757"/>
            <a:ext cx="1935337" cy="307777"/>
          </a:xfrm>
          <a:prstGeom prst="rect">
            <a:avLst/>
          </a:prstGeom>
          <a:noFill/>
        </p:spPr>
        <p:txBody>
          <a:bodyPr wrap="square" rtlCol="0">
            <a:spAutoFit/>
          </a:bodyPr>
          <a:lstStyle/>
          <a:p>
            <a:r>
              <a:rPr lang="en-US" dirty="0"/>
              <a:t>Normal condition</a:t>
            </a:r>
          </a:p>
        </p:txBody>
      </p:sp>
      <p:sp>
        <p:nvSpPr>
          <p:cNvPr id="31" name="Rectangle: Rounded Corners 30">
            <a:extLst>
              <a:ext uri="{FF2B5EF4-FFF2-40B4-BE49-F238E27FC236}">
                <a16:creationId xmlns:a16="http://schemas.microsoft.com/office/drawing/2014/main" id="{17E368F9-D56D-3BB8-2A23-C7629D7ABD03}"/>
              </a:ext>
            </a:extLst>
          </p:cNvPr>
          <p:cNvSpPr/>
          <p:nvPr/>
        </p:nvSpPr>
        <p:spPr>
          <a:xfrm>
            <a:off x="3243270" y="5757492"/>
            <a:ext cx="119439" cy="386357"/>
          </a:xfrm>
          <a:prstGeom prst="roundRect">
            <a:avLst/>
          </a:prstGeom>
          <a:solidFill>
            <a:srgbClr val="CAD4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35485790-DEAA-A972-941B-30FDD64B7EF5}"/>
              </a:ext>
            </a:extLst>
          </p:cNvPr>
          <p:cNvSpPr/>
          <p:nvPr/>
        </p:nvSpPr>
        <p:spPr>
          <a:xfrm>
            <a:off x="5609321" y="5465017"/>
            <a:ext cx="119439" cy="386357"/>
          </a:xfrm>
          <a:prstGeom prst="roundRect">
            <a:avLst/>
          </a:prstGeom>
          <a:solidFill>
            <a:srgbClr val="CAD49D">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6150AF45-0F18-6EA5-7784-FFF905272BB1}"/>
              </a:ext>
            </a:extLst>
          </p:cNvPr>
          <p:cNvSpPr/>
          <p:nvPr/>
        </p:nvSpPr>
        <p:spPr>
          <a:xfrm>
            <a:off x="8498048" y="4920198"/>
            <a:ext cx="439168" cy="1470842"/>
          </a:xfrm>
          <a:prstGeom prst="roundRect">
            <a:avLst/>
          </a:prstGeom>
          <a:noFill/>
          <a:ln w="9525">
            <a:solidFill>
              <a:srgbClr val="8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C412AD32-7556-3B96-8F33-11F249228D41}"/>
              </a:ext>
            </a:extLst>
          </p:cNvPr>
          <p:cNvSpPr/>
          <p:nvPr/>
        </p:nvSpPr>
        <p:spPr>
          <a:xfrm>
            <a:off x="10754206" y="4920198"/>
            <a:ext cx="717981" cy="1470842"/>
          </a:xfrm>
          <a:prstGeom prst="roundRect">
            <a:avLst/>
          </a:prstGeom>
          <a:noFill/>
          <a:ln w="9525">
            <a:solidFill>
              <a:srgbClr val="8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0940393-0843-EC9D-73CA-C03B2A204C61}"/>
              </a:ext>
            </a:extLst>
          </p:cNvPr>
          <p:cNvSpPr txBox="1"/>
          <p:nvPr/>
        </p:nvSpPr>
        <p:spPr>
          <a:xfrm>
            <a:off x="1958685" y="6330636"/>
            <a:ext cx="2262893" cy="307777"/>
          </a:xfrm>
          <a:prstGeom prst="rect">
            <a:avLst/>
          </a:prstGeom>
          <a:noFill/>
        </p:spPr>
        <p:txBody>
          <a:bodyPr wrap="square" rtlCol="0">
            <a:spAutoFit/>
          </a:bodyPr>
          <a:lstStyle/>
          <a:p>
            <a:pPr algn="ctr"/>
            <a:r>
              <a:rPr lang="en-US" u="sng" dirty="0"/>
              <a:t>Without</a:t>
            </a:r>
            <a:r>
              <a:rPr lang="en-US" dirty="0"/>
              <a:t> </a:t>
            </a:r>
            <a:r>
              <a:rPr lang="en-US" dirty="0" err="1"/>
              <a:t>OpenSense</a:t>
            </a:r>
            <a:endParaRPr lang="en-US" dirty="0"/>
          </a:p>
        </p:txBody>
      </p:sp>
      <p:sp>
        <p:nvSpPr>
          <p:cNvPr id="40" name="TextBox 39">
            <a:extLst>
              <a:ext uri="{FF2B5EF4-FFF2-40B4-BE49-F238E27FC236}">
                <a16:creationId xmlns:a16="http://schemas.microsoft.com/office/drawing/2014/main" id="{2C5830E4-ACBC-1D6B-C475-F2183A0A3D9E}"/>
              </a:ext>
            </a:extLst>
          </p:cNvPr>
          <p:cNvSpPr txBox="1"/>
          <p:nvPr/>
        </p:nvSpPr>
        <p:spPr>
          <a:xfrm>
            <a:off x="4392006" y="6330637"/>
            <a:ext cx="2262893" cy="307777"/>
          </a:xfrm>
          <a:prstGeom prst="rect">
            <a:avLst/>
          </a:prstGeom>
          <a:noFill/>
        </p:spPr>
        <p:txBody>
          <a:bodyPr wrap="square" rtlCol="0">
            <a:spAutoFit/>
          </a:bodyPr>
          <a:lstStyle/>
          <a:p>
            <a:pPr algn="ctr"/>
            <a:r>
              <a:rPr lang="en-US" u="sng" dirty="0"/>
              <a:t>With</a:t>
            </a:r>
            <a:r>
              <a:rPr lang="en-US" dirty="0"/>
              <a:t> </a:t>
            </a:r>
            <a:r>
              <a:rPr lang="en-US" dirty="0" err="1"/>
              <a:t>OpenSense</a:t>
            </a:r>
            <a:endParaRPr lang="en-US" dirty="0"/>
          </a:p>
        </p:txBody>
      </p:sp>
      <p:sp>
        <p:nvSpPr>
          <p:cNvPr id="41" name="TextBox 40">
            <a:extLst>
              <a:ext uri="{FF2B5EF4-FFF2-40B4-BE49-F238E27FC236}">
                <a16:creationId xmlns:a16="http://schemas.microsoft.com/office/drawing/2014/main" id="{BE034342-4083-1752-299D-1A34A7EF2FBF}"/>
              </a:ext>
            </a:extLst>
          </p:cNvPr>
          <p:cNvSpPr txBox="1"/>
          <p:nvPr/>
        </p:nvSpPr>
        <p:spPr>
          <a:xfrm rot="16200000">
            <a:off x="-392007" y="4531245"/>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44" name="TextBox 43">
            <a:extLst>
              <a:ext uri="{FF2B5EF4-FFF2-40B4-BE49-F238E27FC236}">
                <a16:creationId xmlns:a16="http://schemas.microsoft.com/office/drawing/2014/main" id="{6E231AA5-AA27-2BF4-9500-418295B2B53C}"/>
              </a:ext>
            </a:extLst>
          </p:cNvPr>
          <p:cNvSpPr txBox="1"/>
          <p:nvPr/>
        </p:nvSpPr>
        <p:spPr>
          <a:xfrm>
            <a:off x="9501968" y="983397"/>
            <a:ext cx="2262893" cy="307777"/>
          </a:xfrm>
          <a:prstGeom prst="rect">
            <a:avLst/>
          </a:prstGeom>
          <a:noFill/>
        </p:spPr>
        <p:txBody>
          <a:bodyPr wrap="square" rtlCol="0">
            <a:spAutoFit/>
          </a:bodyPr>
          <a:lstStyle/>
          <a:p>
            <a:pPr algn="ctr"/>
            <a:r>
              <a:rPr lang="en-US" u="sng" dirty="0">
                <a:solidFill>
                  <a:srgbClr val="808000"/>
                </a:solidFill>
              </a:rPr>
              <a:t>With</a:t>
            </a:r>
            <a:r>
              <a:rPr lang="en-US" dirty="0">
                <a:solidFill>
                  <a:srgbClr val="808000"/>
                </a:solidFill>
              </a:rPr>
              <a:t> </a:t>
            </a:r>
            <a:r>
              <a:rPr lang="en-US" dirty="0" err="1">
                <a:solidFill>
                  <a:srgbClr val="808000"/>
                </a:solidFill>
              </a:rPr>
              <a:t>OpenSense</a:t>
            </a:r>
            <a:endParaRPr lang="en-US" dirty="0">
              <a:solidFill>
                <a:srgbClr val="808000"/>
              </a:solidFill>
            </a:endParaRPr>
          </a:p>
        </p:txBody>
      </p:sp>
      <p:sp>
        <p:nvSpPr>
          <p:cNvPr id="45" name="TextBox 44">
            <a:extLst>
              <a:ext uri="{FF2B5EF4-FFF2-40B4-BE49-F238E27FC236}">
                <a16:creationId xmlns:a16="http://schemas.microsoft.com/office/drawing/2014/main" id="{81E2FF1C-2E9C-9857-D7B0-61C8E4122F07}"/>
              </a:ext>
            </a:extLst>
          </p:cNvPr>
          <p:cNvSpPr txBox="1"/>
          <p:nvPr/>
        </p:nvSpPr>
        <p:spPr>
          <a:xfrm>
            <a:off x="7941465" y="2532055"/>
            <a:ext cx="2262893" cy="307777"/>
          </a:xfrm>
          <a:prstGeom prst="rect">
            <a:avLst/>
          </a:prstGeom>
          <a:noFill/>
        </p:spPr>
        <p:txBody>
          <a:bodyPr wrap="square" rtlCol="0">
            <a:spAutoFit/>
          </a:bodyPr>
          <a:lstStyle/>
          <a:p>
            <a:pPr algn="ctr"/>
            <a:r>
              <a:rPr lang="en-US" u="sng" dirty="0">
                <a:solidFill>
                  <a:srgbClr val="808000"/>
                </a:solidFill>
              </a:rPr>
              <a:t>Without</a:t>
            </a:r>
            <a:r>
              <a:rPr lang="en-US" dirty="0">
                <a:solidFill>
                  <a:srgbClr val="808000"/>
                </a:solidFill>
              </a:rPr>
              <a:t> </a:t>
            </a:r>
            <a:r>
              <a:rPr lang="en-US" dirty="0" err="1">
                <a:solidFill>
                  <a:srgbClr val="808000"/>
                </a:solidFill>
              </a:rPr>
              <a:t>OpenSense</a:t>
            </a:r>
            <a:endParaRPr lang="en-US" dirty="0">
              <a:solidFill>
                <a:srgbClr val="808000"/>
              </a:solidFill>
            </a:endParaRPr>
          </a:p>
        </p:txBody>
      </p:sp>
      <p:sp>
        <p:nvSpPr>
          <p:cNvPr id="4" name="TextBox 3">
            <a:extLst>
              <a:ext uri="{FF2B5EF4-FFF2-40B4-BE49-F238E27FC236}">
                <a16:creationId xmlns:a16="http://schemas.microsoft.com/office/drawing/2014/main" id="{6ED7CABB-5E8F-439E-5F0C-6BF72E8FCB2E}"/>
              </a:ext>
            </a:extLst>
          </p:cNvPr>
          <p:cNvSpPr txBox="1"/>
          <p:nvPr/>
        </p:nvSpPr>
        <p:spPr>
          <a:xfrm>
            <a:off x="10529497" y="2305280"/>
            <a:ext cx="1424693" cy="307777"/>
          </a:xfrm>
          <a:prstGeom prst="rect">
            <a:avLst/>
          </a:prstGeom>
          <a:noFill/>
        </p:spPr>
        <p:txBody>
          <a:bodyPr wrap="square" rtlCol="0">
            <a:spAutoFit/>
          </a:bodyPr>
          <a:lstStyle/>
          <a:p>
            <a:pPr algn="ctr"/>
            <a:r>
              <a:rPr lang="en-US" dirty="0">
                <a:solidFill>
                  <a:schemeClr val="tx1"/>
                </a:solidFill>
              </a:rPr>
              <a:t>Ground truth</a:t>
            </a:r>
          </a:p>
        </p:txBody>
      </p:sp>
      <p:sp>
        <p:nvSpPr>
          <p:cNvPr id="13" name="Freeform: Shape 12">
            <a:extLst>
              <a:ext uri="{FF2B5EF4-FFF2-40B4-BE49-F238E27FC236}">
                <a16:creationId xmlns:a16="http://schemas.microsoft.com/office/drawing/2014/main" id="{9AED8B6A-867C-5A9E-0F5D-1C07258A315F}"/>
              </a:ext>
            </a:extLst>
          </p:cNvPr>
          <p:cNvSpPr/>
          <p:nvPr/>
        </p:nvSpPr>
        <p:spPr>
          <a:xfrm>
            <a:off x="4341237" y="2275840"/>
            <a:ext cx="1559579" cy="1575574"/>
          </a:xfrm>
          <a:custGeom>
            <a:avLst/>
            <a:gdLst>
              <a:gd name="connsiteX0" fmla="*/ 25419 w 1559579"/>
              <a:gd name="connsiteY0" fmla="*/ 1574800 h 1575574"/>
              <a:gd name="connsiteX1" fmla="*/ 25419 w 1559579"/>
              <a:gd name="connsiteY1" fmla="*/ 1473200 h 1575574"/>
              <a:gd name="connsiteX2" fmla="*/ 289579 w 1559579"/>
              <a:gd name="connsiteY2" fmla="*/ 934720 h 1575574"/>
              <a:gd name="connsiteX3" fmla="*/ 492779 w 1559579"/>
              <a:gd name="connsiteY3" fmla="*/ 1178560 h 1575574"/>
              <a:gd name="connsiteX4" fmla="*/ 350539 w 1559579"/>
              <a:gd name="connsiteY4" fmla="*/ 1066800 h 1575574"/>
              <a:gd name="connsiteX5" fmla="*/ 452139 w 1559579"/>
              <a:gd name="connsiteY5" fmla="*/ 660400 h 1575574"/>
              <a:gd name="connsiteX6" fmla="*/ 848379 w 1559579"/>
              <a:gd name="connsiteY6" fmla="*/ 294640 h 1575574"/>
              <a:gd name="connsiteX7" fmla="*/ 1559579 w 1559579"/>
              <a:gd name="connsiteY7" fmla="*/ 0 h 157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9579" h="1575574">
                <a:moveTo>
                  <a:pt x="25419" y="1574800"/>
                </a:moveTo>
                <a:cubicBezTo>
                  <a:pt x="3405" y="1577340"/>
                  <a:pt x="-18608" y="1579880"/>
                  <a:pt x="25419" y="1473200"/>
                </a:cubicBezTo>
                <a:cubicBezTo>
                  <a:pt x="69446" y="1366520"/>
                  <a:pt x="211686" y="983827"/>
                  <a:pt x="289579" y="934720"/>
                </a:cubicBezTo>
                <a:cubicBezTo>
                  <a:pt x="367472" y="885613"/>
                  <a:pt x="482619" y="1156547"/>
                  <a:pt x="492779" y="1178560"/>
                </a:cubicBezTo>
                <a:cubicBezTo>
                  <a:pt x="502939" y="1200573"/>
                  <a:pt x="357312" y="1153160"/>
                  <a:pt x="350539" y="1066800"/>
                </a:cubicBezTo>
                <a:cubicBezTo>
                  <a:pt x="343766" y="980440"/>
                  <a:pt x="369166" y="789093"/>
                  <a:pt x="452139" y="660400"/>
                </a:cubicBezTo>
                <a:cubicBezTo>
                  <a:pt x="535112" y="531707"/>
                  <a:pt x="663806" y="404707"/>
                  <a:pt x="848379" y="294640"/>
                </a:cubicBezTo>
                <a:cubicBezTo>
                  <a:pt x="1032952" y="184573"/>
                  <a:pt x="1296265" y="92286"/>
                  <a:pt x="1559579" y="0"/>
                </a:cubicBezTo>
              </a:path>
            </a:pathLst>
          </a:custGeom>
          <a:noFill/>
          <a:ln w="952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43AA971-B8F8-B5E8-82A1-5B7C35DBF2AC}"/>
              </a:ext>
            </a:extLst>
          </p:cNvPr>
          <p:cNvSpPr txBox="1"/>
          <p:nvPr/>
        </p:nvSpPr>
        <p:spPr>
          <a:xfrm rot="18893603">
            <a:off x="3555153" y="2561779"/>
            <a:ext cx="2262893" cy="307777"/>
          </a:xfrm>
          <a:prstGeom prst="rect">
            <a:avLst/>
          </a:prstGeom>
          <a:noFill/>
        </p:spPr>
        <p:txBody>
          <a:bodyPr wrap="square" rtlCol="0">
            <a:spAutoFit/>
          </a:bodyPr>
          <a:lstStyle/>
          <a:p>
            <a:pPr algn="ctr"/>
            <a:r>
              <a:rPr lang="en-US" dirty="0">
                <a:solidFill>
                  <a:schemeClr val="tx1"/>
                </a:solidFill>
              </a:rPr>
              <a:t>Further look on subject 4</a:t>
            </a:r>
          </a:p>
        </p:txBody>
      </p:sp>
      <p:sp>
        <p:nvSpPr>
          <p:cNvPr id="17" name="TextBox 16">
            <a:extLst>
              <a:ext uri="{FF2B5EF4-FFF2-40B4-BE49-F238E27FC236}">
                <a16:creationId xmlns:a16="http://schemas.microsoft.com/office/drawing/2014/main" id="{469C9968-504A-A4E3-0EA8-C2E9A152F274}"/>
              </a:ext>
            </a:extLst>
          </p:cNvPr>
          <p:cNvSpPr txBox="1"/>
          <p:nvPr/>
        </p:nvSpPr>
        <p:spPr>
          <a:xfrm rot="16200000">
            <a:off x="5201122" y="1770595"/>
            <a:ext cx="2262893" cy="307777"/>
          </a:xfrm>
          <a:prstGeom prst="rect">
            <a:avLst/>
          </a:prstGeom>
          <a:noFill/>
        </p:spPr>
        <p:txBody>
          <a:bodyPr wrap="square" rtlCol="0">
            <a:spAutoFit/>
          </a:bodyPr>
          <a:lstStyle/>
          <a:p>
            <a:pPr algn="ctr"/>
            <a:r>
              <a:rPr lang="en-US" dirty="0"/>
              <a:t>Angle (</a:t>
            </a:r>
            <a:r>
              <a:rPr lang="en-US" baseline="30000" dirty="0"/>
              <a:t>o</a:t>
            </a:r>
            <a:r>
              <a:rPr lang="en-US" dirty="0"/>
              <a:t>)</a:t>
            </a:r>
          </a:p>
        </p:txBody>
      </p:sp>
      <p:sp>
        <p:nvSpPr>
          <p:cNvPr id="19" name="TextBox 18">
            <a:extLst>
              <a:ext uri="{FF2B5EF4-FFF2-40B4-BE49-F238E27FC236}">
                <a16:creationId xmlns:a16="http://schemas.microsoft.com/office/drawing/2014/main" id="{2A9496F2-92F7-6830-EEA5-A7C279C84756}"/>
              </a:ext>
            </a:extLst>
          </p:cNvPr>
          <p:cNvSpPr txBox="1"/>
          <p:nvPr/>
        </p:nvSpPr>
        <p:spPr>
          <a:xfrm>
            <a:off x="7831491" y="3208949"/>
            <a:ext cx="2262893" cy="307777"/>
          </a:xfrm>
          <a:prstGeom prst="rect">
            <a:avLst/>
          </a:prstGeom>
          <a:noFill/>
        </p:spPr>
        <p:txBody>
          <a:bodyPr wrap="square" rtlCol="0">
            <a:spAutoFit/>
          </a:bodyPr>
          <a:lstStyle/>
          <a:p>
            <a:pPr algn="ctr"/>
            <a:r>
              <a:rPr lang="en-US" dirty="0"/>
              <a:t>Repetition period</a:t>
            </a:r>
          </a:p>
        </p:txBody>
      </p:sp>
      <p:sp>
        <p:nvSpPr>
          <p:cNvPr id="21" name="Slide Number Placeholder 20">
            <a:extLst>
              <a:ext uri="{FF2B5EF4-FFF2-40B4-BE49-F238E27FC236}">
                <a16:creationId xmlns:a16="http://schemas.microsoft.com/office/drawing/2014/main" id="{480B819A-F4E7-A81B-34FF-2064100FEF82}"/>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18</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3760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66" fill="hold"/>
                                        <p:tgtEl>
                                          <p:spTgt spid="5"/>
                                        </p:tgtEl>
                                      </p:cBhvr>
                                    </p:cmd>
                                  </p:childTnLst>
                                </p:cTn>
                              </p:par>
                              <p:par>
                                <p:cTn id="7" presetID="1" presetClass="mediacall" presetSubtype="0" fill="hold" nodeType="withEffect">
                                  <p:stCondLst>
                                    <p:cond delay="0"/>
                                  </p:stCondLst>
                                  <p:childTnLst>
                                    <p:cmd type="call" cmd="playFrom(0.0)">
                                      <p:cBhvr>
                                        <p:cTn id="8" dur="114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mute="1">
                <p:cTn id="19" repeatCount="indefinite" fill="hold" display="0">
                  <p:stCondLst>
                    <p:cond delay="indefinite"/>
                  </p:stCondLst>
                </p:cTn>
                <p:tgtEl>
                  <p:spTgt spid="5"/>
                </p:tgtEl>
              </p:cMediaNode>
            </p:video>
            <p:video>
              <p:cMediaNode vol="80000" mute="1">
                <p:cTn id="20" repeatCount="indefinite"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22" name="Graphic 21">
            <a:extLst>
              <a:ext uri="{FF2B5EF4-FFF2-40B4-BE49-F238E27FC236}">
                <a16:creationId xmlns:a16="http://schemas.microsoft.com/office/drawing/2014/main" id="{F5458C23-9D09-A354-D5AF-DE8FBF763F5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778" r="8646"/>
          <a:stretch/>
        </p:blipFill>
        <p:spPr>
          <a:xfrm>
            <a:off x="411034" y="2155073"/>
            <a:ext cx="5970411" cy="3571875"/>
          </a:xfrm>
          <a:prstGeom prst="rect">
            <a:avLst/>
          </a:prstGeom>
        </p:spPr>
      </p:pic>
      <p:pic>
        <p:nvPicPr>
          <p:cNvPr id="19" name="Graphic 18">
            <a:extLst>
              <a:ext uri="{FF2B5EF4-FFF2-40B4-BE49-F238E27FC236}">
                <a16:creationId xmlns:a16="http://schemas.microsoft.com/office/drawing/2014/main" id="{640B24F1-52A1-0967-9B11-46B49B2740F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2201" r="8516"/>
          <a:stretch/>
        </p:blipFill>
        <p:spPr>
          <a:xfrm>
            <a:off x="6466659" y="2155073"/>
            <a:ext cx="5663822" cy="3571875"/>
          </a:xfrm>
          <a:prstGeom prst="rect">
            <a:avLst/>
          </a:prstGeom>
        </p:spPr>
      </p:pic>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Tight wrapping of sensors could remove the skin/soft tissue motion artifacts</a:t>
            </a:r>
            <a:endParaRPr sz="11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8B4D453-4B61-E920-24C6-3A1BCF6A8EDE}"/>
              </a:ext>
            </a:extLst>
          </p:cNvPr>
          <p:cNvSpPr/>
          <p:nvPr/>
        </p:nvSpPr>
        <p:spPr>
          <a:xfrm>
            <a:off x="893328" y="1211489"/>
            <a:ext cx="152400" cy="148715"/>
          </a:xfrm>
          <a:prstGeom prst="rect">
            <a:avLst/>
          </a:prstGeom>
          <a:solidFill>
            <a:srgbClr val="DAD8E8"/>
          </a:solidFill>
          <a:ln w="19050">
            <a:solidFill>
              <a:srgbClr val="6158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95839D-FD75-09FE-5F15-67B85A386C62}"/>
              </a:ext>
            </a:extLst>
          </p:cNvPr>
          <p:cNvSpPr/>
          <p:nvPr/>
        </p:nvSpPr>
        <p:spPr>
          <a:xfrm>
            <a:off x="893328" y="845729"/>
            <a:ext cx="152400" cy="148715"/>
          </a:xfrm>
          <a:prstGeom prst="rect">
            <a:avLst/>
          </a:prstGeom>
          <a:solidFill>
            <a:srgbClr val="F5F4F4"/>
          </a:solidFill>
          <a:ln w="19050">
            <a:solidFill>
              <a:srgbClr val="CDC9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26EA68B-D206-D48F-B96D-ABF33C85830F}"/>
              </a:ext>
            </a:extLst>
          </p:cNvPr>
          <p:cNvSpPr/>
          <p:nvPr/>
        </p:nvSpPr>
        <p:spPr>
          <a:xfrm>
            <a:off x="928204" y="1644422"/>
            <a:ext cx="85187" cy="83820"/>
          </a:xfrm>
          <a:prstGeom prst="ellips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008325D-2242-28F9-DF2C-09910D6FB4DD}"/>
              </a:ext>
            </a:extLst>
          </p:cNvPr>
          <p:cNvSpPr txBox="1"/>
          <p:nvPr/>
        </p:nvSpPr>
        <p:spPr>
          <a:xfrm>
            <a:off x="1307349" y="1526572"/>
            <a:ext cx="2349431" cy="307777"/>
          </a:xfrm>
          <a:prstGeom prst="rect">
            <a:avLst/>
          </a:prstGeom>
          <a:noFill/>
        </p:spPr>
        <p:txBody>
          <a:bodyPr wrap="square" rtlCol="0">
            <a:spAutoFit/>
          </a:bodyPr>
          <a:lstStyle/>
          <a:p>
            <a:r>
              <a:rPr lang="en-US" dirty="0"/>
              <a:t>Angles </a:t>
            </a:r>
            <a:r>
              <a:rPr lang="en-US" i="1" dirty="0"/>
              <a:t>(individual subject)</a:t>
            </a:r>
          </a:p>
        </p:txBody>
      </p:sp>
      <p:sp>
        <p:nvSpPr>
          <p:cNvPr id="23" name="TextBox 22">
            <a:extLst>
              <a:ext uri="{FF2B5EF4-FFF2-40B4-BE49-F238E27FC236}">
                <a16:creationId xmlns:a16="http://schemas.microsoft.com/office/drawing/2014/main" id="{921D49D0-069E-CE9B-2E85-F24BA8453E5E}"/>
              </a:ext>
            </a:extLst>
          </p:cNvPr>
          <p:cNvSpPr txBox="1"/>
          <p:nvPr/>
        </p:nvSpPr>
        <p:spPr>
          <a:xfrm>
            <a:off x="1307349" y="1125628"/>
            <a:ext cx="1935337" cy="307777"/>
          </a:xfrm>
          <a:prstGeom prst="rect">
            <a:avLst/>
          </a:prstGeom>
          <a:noFill/>
        </p:spPr>
        <p:txBody>
          <a:bodyPr wrap="square" rtlCol="0">
            <a:spAutoFit/>
          </a:bodyPr>
          <a:lstStyle/>
          <a:p>
            <a:r>
              <a:rPr lang="en-US" dirty="0"/>
              <a:t>Sensor misplacement </a:t>
            </a:r>
          </a:p>
        </p:txBody>
      </p:sp>
      <p:sp>
        <p:nvSpPr>
          <p:cNvPr id="26" name="TextBox 25">
            <a:extLst>
              <a:ext uri="{FF2B5EF4-FFF2-40B4-BE49-F238E27FC236}">
                <a16:creationId xmlns:a16="http://schemas.microsoft.com/office/drawing/2014/main" id="{EF5DBD90-5230-1600-2A37-D3C18D363BBA}"/>
              </a:ext>
            </a:extLst>
          </p:cNvPr>
          <p:cNvSpPr txBox="1"/>
          <p:nvPr/>
        </p:nvSpPr>
        <p:spPr>
          <a:xfrm>
            <a:off x="1307349" y="766197"/>
            <a:ext cx="1935337" cy="307777"/>
          </a:xfrm>
          <a:prstGeom prst="rect">
            <a:avLst/>
          </a:prstGeom>
          <a:noFill/>
        </p:spPr>
        <p:txBody>
          <a:bodyPr wrap="square" rtlCol="0">
            <a:spAutoFit/>
          </a:bodyPr>
          <a:lstStyle/>
          <a:p>
            <a:r>
              <a:rPr lang="en-US" dirty="0"/>
              <a:t>Normal condition</a:t>
            </a:r>
          </a:p>
        </p:txBody>
      </p:sp>
      <p:sp>
        <p:nvSpPr>
          <p:cNvPr id="39" name="TextBox 38">
            <a:extLst>
              <a:ext uri="{FF2B5EF4-FFF2-40B4-BE49-F238E27FC236}">
                <a16:creationId xmlns:a16="http://schemas.microsoft.com/office/drawing/2014/main" id="{F0940393-0843-EC9D-73CA-C03B2A204C61}"/>
              </a:ext>
            </a:extLst>
          </p:cNvPr>
          <p:cNvSpPr txBox="1"/>
          <p:nvPr/>
        </p:nvSpPr>
        <p:spPr>
          <a:xfrm>
            <a:off x="7084360" y="5564721"/>
            <a:ext cx="2262893" cy="307777"/>
          </a:xfrm>
          <a:prstGeom prst="rect">
            <a:avLst/>
          </a:prstGeom>
          <a:noFill/>
        </p:spPr>
        <p:txBody>
          <a:bodyPr wrap="square" rtlCol="0">
            <a:spAutoFit/>
          </a:bodyPr>
          <a:lstStyle/>
          <a:p>
            <a:pPr algn="ctr"/>
            <a:r>
              <a:rPr lang="en-US" u="sng" dirty="0"/>
              <a:t>Without</a:t>
            </a:r>
            <a:r>
              <a:rPr lang="en-US" dirty="0"/>
              <a:t> </a:t>
            </a:r>
            <a:r>
              <a:rPr lang="en-US" dirty="0" err="1"/>
              <a:t>OpenSense</a:t>
            </a:r>
            <a:endParaRPr lang="en-US" dirty="0"/>
          </a:p>
        </p:txBody>
      </p:sp>
      <p:sp>
        <p:nvSpPr>
          <p:cNvPr id="40" name="TextBox 39">
            <a:extLst>
              <a:ext uri="{FF2B5EF4-FFF2-40B4-BE49-F238E27FC236}">
                <a16:creationId xmlns:a16="http://schemas.microsoft.com/office/drawing/2014/main" id="{2C5830E4-ACBC-1D6B-C475-F2183A0A3D9E}"/>
              </a:ext>
            </a:extLst>
          </p:cNvPr>
          <p:cNvSpPr txBox="1"/>
          <p:nvPr/>
        </p:nvSpPr>
        <p:spPr>
          <a:xfrm>
            <a:off x="9517681" y="5564722"/>
            <a:ext cx="2262893" cy="307777"/>
          </a:xfrm>
          <a:prstGeom prst="rect">
            <a:avLst/>
          </a:prstGeom>
          <a:noFill/>
        </p:spPr>
        <p:txBody>
          <a:bodyPr wrap="square" rtlCol="0">
            <a:spAutoFit/>
          </a:bodyPr>
          <a:lstStyle/>
          <a:p>
            <a:pPr algn="ctr"/>
            <a:r>
              <a:rPr lang="en-US" u="sng" dirty="0"/>
              <a:t>With</a:t>
            </a:r>
            <a:r>
              <a:rPr lang="en-US" dirty="0"/>
              <a:t> </a:t>
            </a:r>
            <a:r>
              <a:rPr lang="en-US" dirty="0" err="1"/>
              <a:t>OpenSense</a:t>
            </a:r>
            <a:endParaRPr lang="en-US" dirty="0"/>
          </a:p>
        </p:txBody>
      </p:sp>
      <p:sp>
        <p:nvSpPr>
          <p:cNvPr id="41" name="TextBox 40">
            <a:extLst>
              <a:ext uri="{FF2B5EF4-FFF2-40B4-BE49-F238E27FC236}">
                <a16:creationId xmlns:a16="http://schemas.microsoft.com/office/drawing/2014/main" id="{BE034342-4083-1752-299D-1A34A7EF2FBF}"/>
              </a:ext>
            </a:extLst>
          </p:cNvPr>
          <p:cNvSpPr txBox="1"/>
          <p:nvPr/>
        </p:nvSpPr>
        <p:spPr>
          <a:xfrm rot="16200000">
            <a:off x="-895351" y="3765330"/>
            <a:ext cx="2262893" cy="307777"/>
          </a:xfrm>
          <a:prstGeom prst="rect">
            <a:avLst/>
          </a:prstGeom>
          <a:noFill/>
        </p:spPr>
        <p:txBody>
          <a:bodyPr wrap="square" rtlCol="0">
            <a:spAutoFit/>
          </a:bodyPr>
          <a:lstStyle/>
          <a:p>
            <a:pPr algn="ctr"/>
            <a:r>
              <a:rPr lang="en-US" dirty="0"/>
              <a:t>RMSE (</a:t>
            </a:r>
            <a:r>
              <a:rPr lang="en-US" baseline="30000" dirty="0"/>
              <a:t>o</a:t>
            </a:r>
            <a:r>
              <a:rPr lang="en-US" dirty="0"/>
              <a:t>)</a:t>
            </a:r>
          </a:p>
        </p:txBody>
      </p:sp>
      <p:sp>
        <p:nvSpPr>
          <p:cNvPr id="24" name="TextBox 23">
            <a:extLst>
              <a:ext uri="{FF2B5EF4-FFF2-40B4-BE49-F238E27FC236}">
                <a16:creationId xmlns:a16="http://schemas.microsoft.com/office/drawing/2014/main" id="{D0F15DB9-3682-109B-6380-7DFCA474C391}"/>
              </a:ext>
            </a:extLst>
          </p:cNvPr>
          <p:cNvSpPr txBox="1"/>
          <p:nvPr/>
        </p:nvSpPr>
        <p:spPr>
          <a:xfrm>
            <a:off x="1223459" y="5564721"/>
            <a:ext cx="2262893" cy="307777"/>
          </a:xfrm>
          <a:prstGeom prst="rect">
            <a:avLst/>
          </a:prstGeom>
          <a:noFill/>
        </p:spPr>
        <p:txBody>
          <a:bodyPr wrap="square" rtlCol="0">
            <a:spAutoFit/>
          </a:bodyPr>
          <a:lstStyle/>
          <a:p>
            <a:pPr algn="ctr"/>
            <a:r>
              <a:rPr lang="en-US" u="sng" dirty="0"/>
              <a:t>Without</a:t>
            </a:r>
            <a:r>
              <a:rPr lang="en-US" dirty="0"/>
              <a:t> </a:t>
            </a:r>
            <a:r>
              <a:rPr lang="en-US" dirty="0" err="1"/>
              <a:t>OpenSense</a:t>
            </a:r>
            <a:endParaRPr lang="en-US" dirty="0"/>
          </a:p>
        </p:txBody>
      </p:sp>
      <p:sp>
        <p:nvSpPr>
          <p:cNvPr id="25" name="TextBox 24">
            <a:extLst>
              <a:ext uri="{FF2B5EF4-FFF2-40B4-BE49-F238E27FC236}">
                <a16:creationId xmlns:a16="http://schemas.microsoft.com/office/drawing/2014/main" id="{1E4FAB0A-7ADA-7F75-C269-FC9B8D43CCC3}"/>
              </a:ext>
            </a:extLst>
          </p:cNvPr>
          <p:cNvSpPr txBox="1"/>
          <p:nvPr/>
        </p:nvSpPr>
        <p:spPr>
          <a:xfrm>
            <a:off x="3656780" y="5564722"/>
            <a:ext cx="2262893" cy="307777"/>
          </a:xfrm>
          <a:prstGeom prst="rect">
            <a:avLst/>
          </a:prstGeom>
          <a:noFill/>
        </p:spPr>
        <p:txBody>
          <a:bodyPr wrap="square" rtlCol="0">
            <a:spAutoFit/>
          </a:bodyPr>
          <a:lstStyle/>
          <a:p>
            <a:pPr algn="ctr"/>
            <a:r>
              <a:rPr lang="en-US" u="sng" dirty="0"/>
              <a:t>With</a:t>
            </a:r>
            <a:r>
              <a:rPr lang="en-US" dirty="0"/>
              <a:t> </a:t>
            </a:r>
            <a:r>
              <a:rPr lang="en-US" dirty="0" err="1"/>
              <a:t>OpenSense</a:t>
            </a:r>
            <a:endParaRPr lang="en-US" dirty="0"/>
          </a:p>
        </p:txBody>
      </p:sp>
      <p:sp>
        <p:nvSpPr>
          <p:cNvPr id="28" name="TextBox 27">
            <a:extLst>
              <a:ext uri="{FF2B5EF4-FFF2-40B4-BE49-F238E27FC236}">
                <a16:creationId xmlns:a16="http://schemas.microsoft.com/office/drawing/2014/main" id="{25F96B8A-47FE-B50B-4342-82D3D217771E}"/>
              </a:ext>
            </a:extLst>
          </p:cNvPr>
          <p:cNvSpPr txBox="1"/>
          <p:nvPr/>
        </p:nvSpPr>
        <p:spPr>
          <a:xfrm>
            <a:off x="1812219" y="2140846"/>
            <a:ext cx="3348265" cy="338554"/>
          </a:xfrm>
          <a:prstGeom prst="rect">
            <a:avLst/>
          </a:prstGeom>
          <a:noFill/>
        </p:spPr>
        <p:txBody>
          <a:bodyPr wrap="square" rtlCol="0">
            <a:spAutoFit/>
          </a:bodyPr>
          <a:lstStyle/>
          <a:p>
            <a:pPr algn="ctr"/>
            <a:r>
              <a:rPr lang="en-US" sz="1600" dirty="0">
                <a:solidFill>
                  <a:schemeClr val="tx1"/>
                </a:solidFill>
              </a:rPr>
              <a:t>Sensor attached on the </a:t>
            </a:r>
            <a:r>
              <a:rPr lang="en-US" sz="1600" u="sng" dirty="0">
                <a:solidFill>
                  <a:srgbClr val="61589B"/>
                </a:solidFill>
              </a:rPr>
              <a:t>skin</a:t>
            </a:r>
          </a:p>
        </p:txBody>
      </p:sp>
      <p:sp>
        <p:nvSpPr>
          <p:cNvPr id="29" name="TextBox 28">
            <a:extLst>
              <a:ext uri="{FF2B5EF4-FFF2-40B4-BE49-F238E27FC236}">
                <a16:creationId xmlns:a16="http://schemas.microsoft.com/office/drawing/2014/main" id="{10C241BF-2BCA-5DE0-F12C-73F022E70646}"/>
              </a:ext>
            </a:extLst>
          </p:cNvPr>
          <p:cNvSpPr txBox="1"/>
          <p:nvPr/>
        </p:nvSpPr>
        <p:spPr>
          <a:xfrm>
            <a:off x="7624437" y="2140845"/>
            <a:ext cx="3348265" cy="338554"/>
          </a:xfrm>
          <a:prstGeom prst="rect">
            <a:avLst/>
          </a:prstGeom>
          <a:noFill/>
        </p:spPr>
        <p:txBody>
          <a:bodyPr wrap="square" rtlCol="0">
            <a:spAutoFit/>
          </a:bodyPr>
          <a:lstStyle/>
          <a:p>
            <a:pPr algn="ctr"/>
            <a:r>
              <a:rPr lang="en-US" sz="1600" dirty="0">
                <a:solidFill>
                  <a:schemeClr val="tx1"/>
                </a:solidFill>
              </a:rPr>
              <a:t>Sensor attached on the </a:t>
            </a:r>
            <a:r>
              <a:rPr lang="en-US" sz="1600" u="sng" dirty="0">
                <a:solidFill>
                  <a:srgbClr val="61589B"/>
                </a:solidFill>
              </a:rPr>
              <a:t>cotton pad</a:t>
            </a:r>
          </a:p>
        </p:txBody>
      </p:sp>
      <p:sp>
        <p:nvSpPr>
          <p:cNvPr id="33" name="TextBox 32">
            <a:extLst>
              <a:ext uri="{FF2B5EF4-FFF2-40B4-BE49-F238E27FC236}">
                <a16:creationId xmlns:a16="http://schemas.microsoft.com/office/drawing/2014/main" id="{674BB13E-C760-EE64-CC90-F0F769C55157}"/>
              </a:ext>
            </a:extLst>
          </p:cNvPr>
          <p:cNvSpPr txBox="1"/>
          <p:nvPr/>
        </p:nvSpPr>
        <p:spPr>
          <a:xfrm>
            <a:off x="1193775" y="5960516"/>
            <a:ext cx="4725898" cy="523220"/>
          </a:xfrm>
          <a:prstGeom prst="rect">
            <a:avLst/>
          </a:prstGeom>
          <a:noFill/>
        </p:spPr>
        <p:txBody>
          <a:bodyPr wrap="square" rtlCol="0">
            <a:spAutoFit/>
          </a:bodyPr>
          <a:lstStyle/>
          <a:p>
            <a:r>
              <a:rPr lang="en-US" dirty="0">
                <a:solidFill>
                  <a:schemeClr val="bg1">
                    <a:lumMod val="50000"/>
                  </a:schemeClr>
                </a:solidFill>
              </a:rPr>
              <a:t>*One subject was removed from this analysis due to poor-quality motion capture data</a:t>
            </a:r>
          </a:p>
        </p:txBody>
      </p:sp>
      <p:sp>
        <p:nvSpPr>
          <p:cNvPr id="34" name="TextBox 33">
            <a:extLst>
              <a:ext uri="{FF2B5EF4-FFF2-40B4-BE49-F238E27FC236}">
                <a16:creationId xmlns:a16="http://schemas.microsoft.com/office/drawing/2014/main" id="{D6A73E39-4276-6ECB-468D-EC020BCCD1FB}"/>
              </a:ext>
            </a:extLst>
          </p:cNvPr>
          <p:cNvSpPr txBox="1"/>
          <p:nvPr/>
        </p:nvSpPr>
        <p:spPr>
          <a:xfrm>
            <a:off x="6436187" y="979457"/>
            <a:ext cx="5026258" cy="307777"/>
          </a:xfrm>
          <a:prstGeom prst="rect">
            <a:avLst/>
          </a:prstGeom>
          <a:noFill/>
        </p:spPr>
        <p:txBody>
          <a:bodyPr wrap="square" rtlCol="0">
            <a:spAutoFit/>
          </a:bodyPr>
          <a:lstStyle/>
          <a:p>
            <a:r>
              <a:rPr lang="en-US" u="sng" dirty="0">
                <a:solidFill>
                  <a:schemeClr val="bg1">
                    <a:lumMod val="50000"/>
                  </a:schemeClr>
                </a:solidFill>
              </a:rPr>
              <a:t>Note</a:t>
            </a:r>
            <a:r>
              <a:rPr lang="en-US" dirty="0">
                <a:solidFill>
                  <a:schemeClr val="bg1">
                    <a:lumMod val="50000"/>
                  </a:schemeClr>
                </a:solidFill>
              </a:rPr>
              <a:t>: Sensors were wrapped tightly on the body segments.</a:t>
            </a:r>
          </a:p>
        </p:txBody>
      </p:sp>
      <p:sp>
        <p:nvSpPr>
          <p:cNvPr id="3" name="Slide Number Placeholder 2">
            <a:extLst>
              <a:ext uri="{FF2B5EF4-FFF2-40B4-BE49-F238E27FC236}">
                <a16:creationId xmlns:a16="http://schemas.microsoft.com/office/drawing/2014/main" id="{21A730C0-E3B5-5DFC-B8AF-DD2407566B4F}"/>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19</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209774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6" name="Google Shape;126;p4"/>
          <p:cNvPicPr preferRelativeResize="0"/>
          <p:nvPr/>
        </p:nvPicPr>
        <p:blipFill rotWithShape="1">
          <a:blip r:embed="rId3">
            <a:alphaModFix/>
          </a:blip>
          <a:srcRect/>
          <a:stretch/>
        </p:blipFill>
        <p:spPr>
          <a:xfrm>
            <a:off x="581025" y="1803717"/>
            <a:ext cx="3619500" cy="3733800"/>
          </a:xfrm>
          <a:prstGeom prst="rect">
            <a:avLst/>
          </a:prstGeom>
          <a:noFill/>
          <a:ln>
            <a:noFill/>
          </a:ln>
        </p:spPr>
      </p:pic>
      <p:sp>
        <p:nvSpPr>
          <p:cNvPr id="127" name="Google Shape;127;p4"/>
          <p:cNvSpPr txBox="1"/>
          <p:nvPr/>
        </p:nvSpPr>
        <p:spPr>
          <a:xfrm>
            <a:off x="933450" y="5668060"/>
            <a:ext cx="254317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https://www.euclideanspace.com/physics/kinematics/joints/index.htm</a:t>
            </a:r>
            <a:r>
              <a:rPr lang="en-US" sz="1000">
                <a:solidFill>
                  <a:schemeClr val="dk1"/>
                </a:solidFill>
                <a:latin typeface="Calibri"/>
                <a:ea typeface="Calibri"/>
                <a:cs typeface="Calibri"/>
                <a:sym typeface="Calibri"/>
              </a:rPr>
              <a:t>  </a:t>
            </a:r>
            <a:endParaRPr/>
          </a:p>
        </p:txBody>
      </p:sp>
      <p:sp>
        <p:nvSpPr>
          <p:cNvPr id="129" name="Google Shape;129;p4"/>
          <p:cNvSpPr txBox="1"/>
          <p:nvPr/>
        </p:nvSpPr>
        <p:spPr>
          <a:xfrm>
            <a:off x="5687488" y="5800785"/>
            <a:ext cx="40671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https://www.researchgate.net/publication/312422406_Influence_of_time_restriction_20_minutes_and_946_months_of_visual_information_on_angular_displacement_during_the_sit-to-stand_STS_task_in_three_planes/figures?lo=1</a:t>
            </a:r>
            <a:endParaRPr>
              <a:solidFill>
                <a:schemeClr val="dk1"/>
              </a:solidFill>
            </a:endParaRPr>
          </a:p>
        </p:txBody>
      </p:sp>
      <p:pic>
        <p:nvPicPr>
          <p:cNvPr id="130" name="Google Shape;130;p4"/>
          <p:cNvPicPr preferRelativeResize="0"/>
          <p:nvPr/>
        </p:nvPicPr>
        <p:blipFill>
          <a:blip r:embed="rId6">
            <a:alphaModFix/>
          </a:blip>
          <a:stretch>
            <a:fillRect/>
          </a:stretch>
        </p:blipFill>
        <p:spPr>
          <a:xfrm>
            <a:off x="5993350" y="1477550"/>
            <a:ext cx="3204125" cy="4190499"/>
          </a:xfrm>
          <a:prstGeom prst="rect">
            <a:avLst/>
          </a:prstGeom>
          <a:noFill/>
          <a:ln>
            <a:noFill/>
          </a:ln>
        </p:spPr>
      </p:pic>
      <p:sp>
        <p:nvSpPr>
          <p:cNvPr id="2" name="Google Shape;397;g23735935606_1_294">
            <a:extLst>
              <a:ext uri="{FF2B5EF4-FFF2-40B4-BE49-F238E27FC236}">
                <a16:creationId xmlns:a16="http://schemas.microsoft.com/office/drawing/2014/main" id="{9DD24E65-FC2F-8866-21DB-D5C20196FE93}"/>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What is joint kinematics?</a:t>
            </a:r>
            <a:endParaRPr sz="11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3480D04-25E8-2678-C572-ED90E94CDAC6}"/>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2</a:t>
            </a:fld>
            <a:r>
              <a:rPr lang="en-US" b="0">
                <a:solidFill>
                  <a:schemeClr val="dk1"/>
                </a:solidFill>
              </a:rPr>
              <a:t> of 23</a:t>
            </a:r>
            <a:endParaRPr sz="1100" b="0" dirty="0">
              <a:solidFill>
                <a:srgbClr val="8888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2" name="Google Shape;397;g23735935606_1_294">
            <a:extLst>
              <a:ext uri="{FF2B5EF4-FFF2-40B4-BE49-F238E27FC236}">
                <a16:creationId xmlns:a16="http://schemas.microsoft.com/office/drawing/2014/main" id="{1A19A529-75C2-9DAD-6F14-B7F9FAA836E4}"/>
              </a:ext>
            </a:extLst>
          </p:cNvPr>
          <p:cNvSpPr txBox="1"/>
          <p:nvPr/>
        </p:nvSpPr>
        <p:spPr>
          <a:xfrm>
            <a:off x="0" y="1283517"/>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How would these knowledge be valid and translational to real life?</a:t>
            </a:r>
          </a:p>
        </p:txBody>
      </p:sp>
      <p:pic>
        <p:nvPicPr>
          <p:cNvPr id="3" name="Picture 2">
            <a:extLst>
              <a:ext uri="{FF2B5EF4-FFF2-40B4-BE49-F238E27FC236}">
                <a16:creationId xmlns:a16="http://schemas.microsoft.com/office/drawing/2014/main" id="{0822D088-54BF-6AA8-9D5A-942F797B9FA1}"/>
              </a:ext>
            </a:extLst>
          </p:cNvPr>
          <p:cNvPicPr>
            <a:picLocks noChangeAspect="1"/>
          </p:cNvPicPr>
          <p:nvPr/>
        </p:nvPicPr>
        <p:blipFill rotWithShape="1">
          <a:blip r:embed="rId3"/>
          <a:srcRect l="28240" t="24964" r="43979" b="32323"/>
          <a:stretch/>
        </p:blipFill>
        <p:spPr>
          <a:xfrm>
            <a:off x="3359287" y="4478533"/>
            <a:ext cx="1379161" cy="1124606"/>
          </a:xfrm>
          <a:prstGeom prst="rect">
            <a:avLst/>
          </a:prstGeom>
        </p:spPr>
      </p:pic>
      <p:pic>
        <p:nvPicPr>
          <p:cNvPr id="4" name="Picture 3">
            <a:extLst>
              <a:ext uri="{FF2B5EF4-FFF2-40B4-BE49-F238E27FC236}">
                <a16:creationId xmlns:a16="http://schemas.microsoft.com/office/drawing/2014/main" id="{7639165A-11DC-58F2-866E-EB4F4052FA2D}"/>
              </a:ext>
            </a:extLst>
          </p:cNvPr>
          <p:cNvPicPr>
            <a:picLocks noChangeAspect="1"/>
          </p:cNvPicPr>
          <p:nvPr/>
        </p:nvPicPr>
        <p:blipFill rotWithShape="1">
          <a:blip r:embed="rId4"/>
          <a:srcRect l="32678" t="31313" r="33954" b="37662"/>
          <a:stretch/>
        </p:blipFill>
        <p:spPr>
          <a:xfrm>
            <a:off x="2828203" y="3734048"/>
            <a:ext cx="1486459" cy="733002"/>
          </a:xfrm>
          <a:prstGeom prst="rect">
            <a:avLst/>
          </a:prstGeom>
        </p:spPr>
      </p:pic>
      <p:pic>
        <p:nvPicPr>
          <p:cNvPr id="7" name="Picture 6">
            <a:extLst>
              <a:ext uri="{FF2B5EF4-FFF2-40B4-BE49-F238E27FC236}">
                <a16:creationId xmlns:a16="http://schemas.microsoft.com/office/drawing/2014/main" id="{C72CD4B7-2366-28F5-C8B7-E72E53E5219F}"/>
              </a:ext>
            </a:extLst>
          </p:cNvPr>
          <p:cNvPicPr>
            <a:picLocks noChangeAspect="1"/>
          </p:cNvPicPr>
          <p:nvPr/>
        </p:nvPicPr>
        <p:blipFill>
          <a:blip r:embed="rId5"/>
          <a:stretch>
            <a:fillRect/>
          </a:stretch>
        </p:blipFill>
        <p:spPr>
          <a:xfrm>
            <a:off x="6968701" y="3726173"/>
            <a:ext cx="2143125" cy="2143125"/>
          </a:xfrm>
          <a:prstGeom prst="rect">
            <a:avLst/>
          </a:prstGeom>
        </p:spPr>
      </p:pic>
      <p:pic>
        <p:nvPicPr>
          <p:cNvPr id="9" name="Picture 8" descr="A picture containing text, electronics&#10;&#10;Description automatically generated">
            <a:extLst>
              <a:ext uri="{FF2B5EF4-FFF2-40B4-BE49-F238E27FC236}">
                <a16:creationId xmlns:a16="http://schemas.microsoft.com/office/drawing/2014/main" id="{6BF7CAC1-3F28-E6C4-C369-4408EF65AED0}"/>
              </a:ext>
            </a:extLst>
          </p:cNvPr>
          <p:cNvPicPr>
            <a:picLocks noChangeAspect="1"/>
          </p:cNvPicPr>
          <p:nvPr/>
        </p:nvPicPr>
        <p:blipFill rotWithShape="1">
          <a:blip r:embed="rId6"/>
          <a:srcRect l="23249" t="9811" r="18100" b="15346"/>
          <a:stretch/>
        </p:blipFill>
        <p:spPr>
          <a:xfrm rot="14764339">
            <a:off x="3710844" y="4284036"/>
            <a:ext cx="310890" cy="396721"/>
          </a:xfrm>
          <a:prstGeom prst="rect">
            <a:avLst/>
          </a:prstGeom>
        </p:spPr>
      </p:pic>
      <p:sp>
        <p:nvSpPr>
          <p:cNvPr id="10" name="TextBox 9">
            <a:extLst>
              <a:ext uri="{FF2B5EF4-FFF2-40B4-BE49-F238E27FC236}">
                <a16:creationId xmlns:a16="http://schemas.microsoft.com/office/drawing/2014/main" id="{6B454D4E-4206-7C72-C265-10BF94552732}"/>
              </a:ext>
            </a:extLst>
          </p:cNvPr>
          <p:cNvSpPr txBox="1"/>
          <p:nvPr/>
        </p:nvSpPr>
        <p:spPr>
          <a:xfrm>
            <a:off x="7020647" y="3548053"/>
            <a:ext cx="2039232" cy="553998"/>
          </a:xfrm>
          <a:prstGeom prst="rect">
            <a:avLst/>
          </a:prstGeom>
          <a:noFill/>
        </p:spPr>
        <p:txBody>
          <a:bodyPr wrap="square" rtlCol="0">
            <a:spAutoFit/>
          </a:bodyPr>
          <a:lstStyle/>
          <a:p>
            <a:pPr algn="ctr"/>
            <a:r>
              <a:rPr lang="en-US" sz="1600" dirty="0"/>
              <a:t>9-axis high-end IMU</a:t>
            </a:r>
          </a:p>
          <a:p>
            <a:pPr algn="ctr"/>
            <a:r>
              <a:rPr lang="en-US" dirty="0"/>
              <a:t>($200)</a:t>
            </a:r>
          </a:p>
        </p:txBody>
      </p:sp>
      <p:sp>
        <p:nvSpPr>
          <p:cNvPr id="11" name="TextBox 10">
            <a:extLst>
              <a:ext uri="{FF2B5EF4-FFF2-40B4-BE49-F238E27FC236}">
                <a16:creationId xmlns:a16="http://schemas.microsoft.com/office/drawing/2014/main" id="{92DE6066-CCE7-E197-2BF7-0026EBA02BF3}"/>
              </a:ext>
            </a:extLst>
          </p:cNvPr>
          <p:cNvSpPr txBox="1"/>
          <p:nvPr/>
        </p:nvSpPr>
        <p:spPr>
          <a:xfrm>
            <a:off x="5628590" y="4379773"/>
            <a:ext cx="931385" cy="338554"/>
          </a:xfrm>
          <a:prstGeom prst="rect">
            <a:avLst/>
          </a:prstGeom>
          <a:noFill/>
        </p:spPr>
        <p:txBody>
          <a:bodyPr wrap="square" rtlCol="0">
            <a:spAutoFit/>
          </a:bodyPr>
          <a:lstStyle/>
          <a:p>
            <a:pPr algn="ctr"/>
            <a:r>
              <a:rPr lang="en-US" sz="1600" dirty="0">
                <a:solidFill>
                  <a:srgbClr val="C00000"/>
                </a:solidFill>
              </a:rPr>
              <a:t>versus</a:t>
            </a:r>
          </a:p>
        </p:txBody>
      </p:sp>
      <p:sp>
        <p:nvSpPr>
          <p:cNvPr id="12" name="TextBox 11">
            <a:extLst>
              <a:ext uri="{FF2B5EF4-FFF2-40B4-BE49-F238E27FC236}">
                <a16:creationId xmlns:a16="http://schemas.microsoft.com/office/drawing/2014/main" id="{EDBF587C-2AB3-29DD-D9A0-0F5E3DE5AC15}"/>
              </a:ext>
            </a:extLst>
          </p:cNvPr>
          <p:cNvSpPr txBox="1"/>
          <p:nvPr/>
        </p:nvSpPr>
        <p:spPr>
          <a:xfrm>
            <a:off x="3081198" y="3112581"/>
            <a:ext cx="1935337" cy="553998"/>
          </a:xfrm>
          <a:prstGeom prst="rect">
            <a:avLst/>
          </a:prstGeom>
          <a:noFill/>
        </p:spPr>
        <p:txBody>
          <a:bodyPr wrap="square" rtlCol="0">
            <a:spAutoFit/>
          </a:bodyPr>
          <a:lstStyle/>
          <a:p>
            <a:pPr algn="ctr"/>
            <a:r>
              <a:rPr lang="en-US" sz="1600" dirty="0"/>
              <a:t>6-axis cheap IMU</a:t>
            </a:r>
          </a:p>
          <a:p>
            <a:pPr algn="ctr"/>
            <a:r>
              <a:rPr lang="en-US" dirty="0"/>
              <a:t>(&lt; $4, including tax)</a:t>
            </a:r>
          </a:p>
        </p:txBody>
      </p:sp>
      <p:sp>
        <p:nvSpPr>
          <p:cNvPr id="5" name="TextBox 4">
            <a:extLst>
              <a:ext uri="{FF2B5EF4-FFF2-40B4-BE49-F238E27FC236}">
                <a16:creationId xmlns:a16="http://schemas.microsoft.com/office/drawing/2014/main" id="{D843843A-3353-4840-45DF-D3B7B30736EF}"/>
              </a:ext>
            </a:extLst>
          </p:cNvPr>
          <p:cNvSpPr txBox="1"/>
          <p:nvPr/>
        </p:nvSpPr>
        <p:spPr>
          <a:xfrm>
            <a:off x="1719423" y="1921656"/>
            <a:ext cx="8749717" cy="738664"/>
          </a:xfrm>
          <a:prstGeom prst="rect">
            <a:avLst/>
          </a:prstGeom>
          <a:noFill/>
        </p:spPr>
        <p:txBody>
          <a:bodyPr wrap="square" rtlCol="0">
            <a:spAutoFit/>
          </a:bodyPr>
          <a:lstStyle/>
          <a:p>
            <a:pPr algn="ctr"/>
            <a:r>
              <a:rPr lang="en-US" i="1" dirty="0"/>
              <a:t>“All theory, dear friend, is grey, but the golden tree of actual life springs ever green”</a:t>
            </a:r>
          </a:p>
          <a:p>
            <a:pPr algn="r"/>
            <a:endParaRPr lang="en-US" dirty="0"/>
          </a:p>
          <a:p>
            <a:pPr algn="r"/>
            <a:r>
              <a:rPr lang="en-US" dirty="0"/>
              <a:t>- Johann Wolfgang von Goethe</a:t>
            </a:r>
            <a:endParaRPr lang="en-US" sz="1200" dirty="0"/>
          </a:p>
        </p:txBody>
      </p:sp>
      <p:sp>
        <p:nvSpPr>
          <p:cNvPr id="6" name="TextBox 5">
            <a:extLst>
              <a:ext uri="{FF2B5EF4-FFF2-40B4-BE49-F238E27FC236}">
                <a16:creationId xmlns:a16="http://schemas.microsoft.com/office/drawing/2014/main" id="{58DEEEFD-EA39-D9E2-D828-20E2BD2BD87A}"/>
              </a:ext>
            </a:extLst>
          </p:cNvPr>
          <p:cNvSpPr txBox="1"/>
          <p:nvPr/>
        </p:nvSpPr>
        <p:spPr>
          <a:xfrm>
            <a:off x="223924" y="4467077"/>
            <a:ext cx="1713933" cy="338554"/>
          </a:xfrm>
          <a:prstGeom prst="rect">
            <a:avLst/>
          </a:prstGeom>
          <a:noFill/>
        </p:spPr>
        <p:txBody>
          <a:bodyPr wrap="square" rtlCol="0">
            <a:spAutoFit/>
          </a:bodyPr>
          <a:lstStyle/>
          <a:p>
            <a:pPr algn="ctr"/>
            <a:r>
              <a:rPr lang="en-US" sz="1600" dirty="0"/>
              <a:t>Our DIY device</a:t>
            </a:r>
            <a:endParaRPr lang="en-US" dirty="0"/>
          </a:p>
        </p:txBody>
      </p:sp>
      <p:sp>
        <p:nvSpPr>
          <p:cNvPr id="8" name="Freeform: Shape 7">
            <a:extLst>
              <a:ext uri="{FF2B5EF4-FFF2-40B4-BE49-F238E27FC236}">
                <a16:creationId xmlns:a16="http://schemas.microsoft.com/office/drawing/2014/main" id="{88C952A9-FEC2-B983-8358-9BA54593829C}"/>
              </a:ext>
            </a:extLst>
          </p:cNvPr>
          <p:cNvSpPr/>
          <p:nvPr/>
        </p:nvSpPr>
        <p:spPr>
          <a:xfrm>
            <a:off x="1887523" y="4389614"/>
            <a:ext cx="1434517" cy="517946"/>
          </a:xfrm>
          <a:custGeom>
            <a:avLst/>
            <a:gdLst>
              <a:gd name="connsiteX0" fmla="*/ 0 w 1434517"/>
              <a:gd name="connsiteY0" fmla="*/ 299832 h 517946"/>
              <a:gd name="connsiteX1" fmla="*/ 604007 w 1434517"/>
              <a:gd name="connsiteY1" fmla="*/ 232720 h 517946"/>
              <a:gd name="connsiteX2" fmla="*/ 662730 w 1434517"/>
              <a:gd name="connsiteY2" fmla="*/ 14606 h 517946"/>
              <a:gd name="connsiteX3" fmla="*/ 444616 w 1434517"/>
              <a:gd name="connsiteY3" fmla="*/ 64940 h 517946"/>
              <a:gd name="connsiteX4" fmla="*/ 444616 w 1434517"/>
              <a:gd name="connsiteY4" fmla="*/ 425667 h 517946"/>
              <a:gd name="connsiteX5" fmla="*/ 880844 w 1434517"/>
              <a:gd name="connsiteY5" fmla="*/ 476001 h 517946"/>
              <a:gd name="connsiteX6" fmla="*/ 1434517 w 1434517"/>
              <a:gd name="connsiteY6" fmla="*/ 517946 h 51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517" h="517946">
                <a:moveTo>
                  <a:pt x="0" y="299832"/>
                </a:moveTo>
                <a:cubicBezTo>
                  <a:pt x="246776" y="290045"/>
                  <a:pt x="493552" y="280258"/>
                  <a:pt x="604007" y="232720"/>
                </a:cubicBezTo>
                <a:cubicBezTo>
                  <a:pt x="714462" y="185182"/>
                  <a:pt x="689295" y="42569"/>
                  <a:pt x="662730" y="14606"/>
                </a:cubicBezTo>
                <a:cubicBezTo>
                  <a:pt x="636165" y="-13357"/>
                  <a:pt x="480968" y="-3570"/>
                  <a:pt x="444616" y="64940"/>
                </a:cubicBezTo>
                <a:cubicBezTo>
                  <a:pt x="408264" y="133450"/>
                  <a:pt x="371911" y="357157"/>
                  <a:pt x="444616" y="425667"/>
                </a:cubicBezTo>
                <a:cubicBezTo>
                  <a:pt x="517321" y="494177"/>
                  <a:pt x="715861" y="460621"/>
                  <a:pt x="880844" y="476001"/>
                </a:cubicBezTo>
                <a:cubicBezTo>
                  <a:pt x="1045827" y="491381"/>
                  <a:pt x="1240172" y="504663"/>
                  <a:pt x="1434517" y="517946"/>
                </a:cubicBezTo>
              </a:path>
            </a:pathLst>
          </a:custGeom>
          <a:noFill/>
          <a:ln w="952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C6E514CD-075C-3C2C-E185-939657D946B8}"/>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20</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20466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4" name="sts_demo">
            <a:hlinkClick r:id="" action="ppaction://media"/>
            <a:extLst>
              <a:ext uri="{FF2B5EF4-FFF2-40B4-BE49-F238E27FC236}">
                <a16:creationId xmlns:a16="http://schemas.microsoft.com/office/drawing/2014/main" id="{13D0F968-A965-442D-BDAB-9F3056F5EB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117" t="5834" r="1334" b="9385"/>
          <a:stretch/>
        </p:blipFill>
        <p:spPr>
          <a:xfrm>
            <a:off x="4750109" y="1389699"/>
            <a:ext cx="5983550" cy="4562061"/>
          </a:xfrm>
          <a:prstGeom prst="rect">
            <a:avLst/>
          </a:prstGeom>
        </p:spPr>
      </p:pic>
      <p:pic>
        <p:nvPicPr>
          <p:cNvPr id="3" name="sts_demo">
            <a:hlinkClick r:id="" action="ppaction://media"/>
            <a:extLst>
              <a:ext uri="{FF2B5EF4-FFF2-40B4-BE49-F238E27FC236}">
                <a16:creationId xmlns:a16="http://schemas.microsoft.com/office/drawing/2014/main" id="{4DD4A1A4-8C81-FB35-62B4-0FDD841ED0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930" t="53076" r="71321" b="22362"/>
          <a:stretch/>
        </p:blipFill>
        <p:spPr>
          <a:xfrm>
            <a:off x="691551" y="3175162"/>
            <a:ext cx="2895600" cy="1684538"/>
          </a:xfrm>
          <a:prstGeom prst="rect">
            <a:avLst/>
          </a:prstGeom>
        </p:spPr>
      </p:pic>
      <p:sp>
        <p:nvSpPr>
          <p:cNvPr id="5" name="Rectangle 4">
            <a:extLst>
              <a:ext uri="{FF2B5EF4-FFF2-40B4-BE49-F238E27FC236}">
                <a16:creationId xmlns:a16="http://schemas.microsoft.com/office/drawing/2014/main" id="{61686C8B-2165-A9EB-450A-A88FA4BB7AE3}"/>
              </a:ext>
            </a:extLst>
          </p:cNvPr>
          <p:cNvSpPr/>
          <p:nvPr/>
        </p:nvSpPr>
        <p:spPr>
          <a:xfrm>
            <a:off x="5250884" y="4017431"/>
            <a:ext cx="3772270" cy="1325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97;g23735935606_1_294">
            <a:extLst>
              <a:ext uri="{FF2B5EF4-FFF2-40B4-BE49-F238E27FC236}">
                <a16:creationId xmlns:a16="http://schemas.microsoft.com/office/drawing/2014/main" id="{4028450F-687F-3035-3BCF-85C1A81777FE}"/>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Implementation perspectives</a:t>
            </a:r>
            <a:endParaRPr sz="1100" dirty="0">
              <a:latin typeface="Arial" panose="020B0604020202020204" pitchFamily="34" charset="0"/>
              <a:cs typeface="Arial" panose="020B0604020202020204" pitchFamily="34" charset="0"/>
            </a:endParaRPr>
          </a:p>
        </p:txBody>
      </p:sp>
      <p:sp>
        <p:nvSpPr>
          <p:cNvPr id="13" name="Rectangle: Single Corner Rounded 12">
            <a:extLst>
              <a:ext uri="{FF2B5EF4-FFF2-40B4-BE49-F238E27FC236}">
                <a16:creationId xmlns:a16="http://schemas.microsoft.com/office/drawing/2014/main" id="{3BEC93B5-C43A-F09C-8784-F0402D4FB57F}"/>
              </a:ext>
            </a:extLst>
          </p:cNvPr>
          <p:cNvSpPr/>
          <p:nvPr/>
        </p:nvSpPr>
        <p:spPr>
          <a:xfrm>
            <a:off x="750498" y="1270856"/>
            <a:ext cx="2165230" cy="307777"/>
          </a:xfrm>
          <a:prstGeom prst="round1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bg1"/>
                </a:solidFill>
              </a:rPr>
              <a:t>Lack of magnetometer</a:t>
            </a:r>
          </a:p>
        </p:txBody>
      </p:sp>
      <p:sp>
        <p:nvSpPr>
          <p:cNvPr id="15" name="Rectangle: Single Corner Rounded 14">
            <a:extLst>
              <a:ext uri="{FF2B5EF4-FFF2-40B4-BE49-F238E27FC236}">
                <a16:creationId xmlns:a16="http://schemas.microsoft.com/office/drawing/2014/main" id="{AF9EB2E1-8A5A-E63A-F0FB-032F9E4772DD}"/>
              </a:ext>
            </a:extLst>
          </p:cNvPr>
          <p:cNvSpPr/>
          <p:nvPr/>
        </p:nvSpPr>
        <p:spPr>
          <a:xfrm>
            <a:off x="750498" y="1771188"/>
            <a:ext cx="2165230" cy="307777"/>
          </a:xfrm>
          <a:prstGeom prst="round1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bg1"/>
                </a:solidFill>
              </a:rPr>
              <a:t>Low robustness</a:t>
            </a:r>
          </a:p>
        </p:txBody>
      </p:sp>
      <p:sp>
        <p:nvSpPr>
          <p:cNvPr id="16" name="Rectangle: Single Corner Rounded 15">
            <a:extLst>
              <a:ext uri="{FF2B5EF4-FFF2-40B4-BE49-F238E27FC236}">
                <a16:creationId xmlns:a16="http://schemas.microsoft.com/office/drawing/2014/main" id="{DC99A697-8F94-E9E5-2955-017467BDEBB9}"/>
              </a:ext>
            </a:extLst>
          </p:cNvPr>
          <p:cNvSpPr/>
          <p:nvPr/>
        </p:nvSpPr>
        <p:spPr>
          <a:xfrm>
            <a:off x="750498" y="2333477"/>
            <a:ext cx="2165230" cy="307777"/>
          </a:xfrm>
          <a:prstGeom prst="round1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bg1"/>
                </a:solidFill>
              </a:rPr>
              <a:t>User experience</a:t>
            </a:r>
          </a:p>
        </p:txBody>
      </p:sp>
      <p:sp>
        <p:nvSpPr>
          <p:cNvPr id="17" name="Arrow: Left-Right 16">
            <a:extLst>
              <a:ext uri="{FF2B5EF4-FFF2-40B4-BE49-F238E27FC236}">
                <a16:creationId xmlns:a16="http://schemas.microsoft.com/office/drawing/2014/main" id="{7C89FA07-B5AE-280C-FEA4-BD97FFF256C9}"/>
              </a:ext>
            </a:extLst>
          </p:cNvPr>
          <p:cNvSpPr/>
          <p:nvPr/>
        </p:nvSpPr>
        <p:spPr>
          <a:xfrm>
            <a:off x="3919183" y="3913914"/>
            <a:ext cx="457200" cy="207034"/>
          </a:xfrm>
          <a:prstGeom prst="leftRightArrow">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BD41E7E-A715-5451-53F6-9FDFED8FC9BD}"/>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21</a:t>
            </a:fld>
            <a:r>
              <a:rPr lang="en-US" b="0">
                <a:solidFill>
                  <a:schemeClr val="dk1"/>
                </a:solidFill>
              </a:rPr>
              <a:t> of 23</a:t>
            </a:r>
            <a:endParaRPr sz="1100" b="0" dirty="0">
              <a:solidFill>
                <a:srgbClr val="88888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653" fill="hold"/>
                                        <p:tgtEl>
                                          <p:spTgt spid="4"/>
                                        </p:tgtEl>
                                      </p:cBhvr>
                                    </p:cmd>
                                  </p:childTnLst>
                                </p:cTn>
                              </p:par>
                              <p:par>
                                <p:cTn id="7" presetID="1" presetClass="mediacall" presetSubtype="0" fill="hold" nodeType="withEffect">
                                  <p:stCondLst>
                                    <p:cond delay="0"/>
                                  </p:stCondLst>
                                  <p:childTnLst>
                                    <p:cmd type="call" cmd="playFrom(0.0)">
                                      <p:cBhvr>
                                        <p:cTn id="8" dur="216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mute="1">
                <p:cTn id="15" repeatCount="indefinite"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 name="Google Shape;397;g23735935606_1_294">
            <a:extLst>
              <a:ext uri="{FF2B5EF4-FFF2-40B4-BE49-F238E27FC236}">
                <a16:creationId xmlns:a16="http://schemas.microsoft.com/office/drawing/2014/main" id="{23DCF9BC-E247-EEE9-A5EF-9899A4EC5EBF}"/>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Takeaway messages</a:t>
            </a:r>
            <a:endParaRPr sz="1100" dirty="0">
              <a:latin typeface="Arial" panose="020B0604020202020204" pitchFamily="34" charset="0"/>
              <a:cs typeface="Arial" panose="020B0604020202020204" pitchFamily="34" charset="0"/>
            </a:endParaRPr>
          </a:p>
        </p:txBody>
      </p:sp>
      <p:sp>
        <p:nvSpPr>
          <p:cNvPr id="5" name="Google Shape;397;g23735935606_1_294">
            <a:extLst>
              <a:ext uri="{FF2B5EF4-FFF2-40B4-BE49-F238E27FC236}">
                <a16:creationId xmlns:a16="http://schemas.microsoft.com/office/drawing/2014/main" id="{08ECCFE0-9EC6-498B-7BE6-E6BDB6C2254B}"/>
              </a:ext>
            </a:extLst>
          </p:cNvPr>
          <p:cNvSpPr txBox="1"/>
          <p:nvPr/>
        </p:nvSpPr>
        <p:spPr>
          <a:xfrm>
            <a:off x="0" y="4565478"/>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Limitations</a:t>
            </a:r>
            <a:endParaRPr sz="11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BAC75EE-6DF9-9D95-EE4D-3C571E15FD49}"/>
              </a:ext>
            </a:extLst>
          </p:cNvPr>
          <p:cNvSpPr txBox="1"/>
          <p:nvPr/>
        </p:nvSpPr>
        <p:spPr>
          <a:xfrm>
            <a:off x="795066" y="648688"/>
            <a:ext cx="10601865" cy="3785652"/>
          </a:xfrm>
          <a:prstGeom prst="rect">
            <a:avLst/>
          </a:prstGeom>
          <a:noFill/>
        </p:spPr>
        <p:txBody>
          <a:bodyPr wrap="square" rtlCol="0">
            <a:spAutoFit/>
          </a:bodyPr>
          <a:lstStyle/>
          <a:p>
            <a:pPr algn="ctr"/>
            <a:r>
              <a:rPr lang="en-US" sz="1600" i="1" dirty="0"/>
              <a:t>(Tuning generalizability)</a:t>
            </a:r>
            <a:r>
              <a:rPr lang="en-US" sz="1600" dirty="0"/>
              <a:t> The Kalman filter family tuning may be generalizable across various scenarios and tuning may be more generalizable for certain joints, specifically the ankle.</a:t>
            </a:r>
          </a:p>
          <a:p>
            <a:pPr algn="ctr"/>
            <a:endParaRPr lang="en-US" sz="1600" dirty="0"/>
          </a:p>
          <a:p>
            <a:pPr algn="ctr"/>
            <a:r>
              <a:rPr lang="en-US" sz="1600" i="1" dirty="0"/>
              <a:t>(Filter generalizability)</a:t>
            </a:r>
            <a:r>
              <a:rPr lang="en-US" sz="1600" dirty="0"/>
              <a:t> The complimentary filter family may be more generalizable across fields (i.e., no improvement after tuning)</a:t>
            </a:r>
          </a:p>
          <a:p>
            <a:pPr algn="ctr"/>
            <a:endParaRPr lang="en-US" sz="1600" dirty="0"/>
          </a:p>
          <a:p>
            <a:pPr algn="ctr"/>
            <a:r>
              <a:rPr lang="en-US" sz="1600" dirty="0"/>
              <a:t>No significant difference between complementary and Kalman filter family given sufficient information (i.e., accelerometer, gyroscope, and magnetometer)</a:t>
            </a:r>
          </a:p>
          <a:p>
            <a:pPr algn="ctr"/>
            <a:endParaRPr lang="en-US" sz="1600" dirty="0"/>
          </a:p>
          <a:p>
            <a:pPr algn="ctr"/>
            <a:r>
              <a:rPr lang="en-US" sz="1600" dirty="0"/>
              <a:t>No clear evidence that </a:t>
            </a:r>
            <a:r>
              <a:rPr lang="en-US" sz="1600" dirty="0" err="1"/>
              <a:t>OpenSense</a:t>
            </a:r>
            <a:r>
              <a:rPr lang="en-US" sz="1600" dirty="0"/>
              <a:t> improves the joint kinematics estimation</a:t>
            </a:r>
          </a:p>
          <a:p>
            <a:pPr algn="ctr"/>
            <a:endParaRPr lang="en-US" sz="1600" dirty="0"/>
          </a:p>
          <a:p>
            <a:pPr algn="ctr"/>
            <a:r>
              <a:rPr lang="en-US" sz="1600" dirty="0" err="1"/>
              <a:t>OpenSense</a:t>
            </a:r>
            <a:r>
              <a:rPr lang="en-US" sz="1600" dirty="0"/>
              <a:t> may improve estimation accuracy of a specific joint angle but with some cost on the other angles</a:t>
            </a:r>
          </a:p>
          <a:p>
            <a:pPr algn="ctr"/>
            <a:endParaRPr lang="en-US" sz="1600" dirty="0"/>
          </a:p>
          <a:p>
            <a:pPr algn="ctr"/>
            <a:r>
              <a:rPr lang="en-US" sz="1600" dirty="0"/>
              <a:t>Tight wrapping of sensors could remove the skin/soft tissue motion artifacts</a:t>
            </a:r>
          </a:p>
          <a:p>
            <a:pPr algn="ctr"/>
            <a:endParaRPr lang="en-US" sz="1600" dirty="0"/>
          </a:p>
        </p:txBody>
      </p:sp>
      <p:sp>
        <p:nvSpPr>
          <p:cNvPr id="6" name="TextBox 5">
            <a:extLst>
              <a:ext uri="{FF2B5EF4-FFF2-40B4-BE49-F238E27FC236}">
                <a16:creationId xmlns:a16="http://schemas.microsoft.com/office/drawing/2014/main" id="{191015F9-E348-A860-1C2A-73FFAE63AC10}"/>
              </a:ext>
            </a:extLst>
          </p:cNvPr>
          <p:cNvSpPr txBox="1"/>
          <p:nvPr/>
        </p:nvSpPr>
        <p:spPr>
          <a:xfrm>
            <a:off x="2718850" y="5168040"/>
            <a:ext cx="6754299" cy="830997"/>
          </a:xfrm>
          <a:prstGeom prst="rect">
            <a:avLst/>
          </a:prstGeom>
          <a:noFill/>
        </p:spPr>
        <p:txBody>
          <a:bodyPr wrap="square" rtlCol="0">
            <a:spAutoFit/>
          </a:bodyPr>
          <a:lstStyle/>
          <a:p>
            <a:pPr algn="ctr"/>
            <a:r>
              <a:rPr lang="en-US" sz="1600" dirty="0"/>
              <a:t>Limited sample size</a:t>
            </a:r>
          </a:p>
          <a:p>
            <a:pPr algn="ctr"/>
            <a:endParaRPr lang="en-US" sz="1600" dirty="0"/>
          </a:p>
          <a:p>
            <a:pPr algn="ctr"/>
            <a:r>
              <a:rPr lang="en-US" sz="1600" dirty="0"/>
              <a:t>Only sit-to-stand task</a:t>
            </a:r>
          </a:p>
        </p:txBody>
      </p:sp>
      <p:sp>
        <p:nvSpPr>
          <p:cNvPr id="7" name="Slide Number Placeholder 6">
            <a:extLst>
              <a:ext uri="{FF2B5EF4-FFF2-40B4-BE49-F238E27FC236}">
                <a16:creationId xmlns:a16="http://schemas.microsoft.com/office/drawing/2014/main" id="{1566C6F2-A7B0-4F0D-1B8E-2DA0BF7EDC07}"/>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22</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2665752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4" name="Google Shape;397;g23735935606_1_294">
            <a:extLst>
              <a:ext uri="{FF2B5EF4-FFF2-40B4-BE49-F238E27FC236}">
                <a16:creationId xmlns:a16="http://schemas.microsoft.com/office/drawing/2014/main" id="{23DCF9BC-E247-EEE9-A5EF-9899A4EC5EBF}"/>
              </a:ext>
            </a:extLst>
          </p:cNvPr>
          <p:cNvSpPr txBox="1"/>
          <p:nvPr/>
        </p:nvSpPr>
        <p:spPr>
          <a:xfrm>
            <a:off x="0" y="1719745"/>
            <a:ext cx="12192000" cy="738623"/>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Thank you for your listening!</a:t>
            </a:r>
          </a:p>
          <a:p>
            <a:pPr marL="0" marR="0" lvl="0" indent="0" algn="ctr" rtl="0">
              <a:spcBef>
                <a:spcPts val="0"/>
              </a:spcBef>
              <a:spcAft>
                <a:spcPts val="0"/>
              </a:spcAft>
              <a:buNone/>
            </a:pPr>
            <a:r>
              <a:rPr lang="en-US" sz="1800" dirty="0">
                <a:solidFill>
                  <a:srgbClr val="C00000"/>
                </a:solidFill>
                <a:latin typeface="Arial" panose="020B0604020202020204" pitchFamily="34" charset="0"/>
                <a:cs typeface="Arial" panose="020B0604020202020204" pitchFamily="34" charset="0"/>
                <a:sym typeface="Calibri"/>
              </a:rPr>
              <a:t>Q&amp;A?</a:t>
            </a:r>
            <a:endParaRPr sz="1000" dirty="0">
              <a:solidFill>
                <a:srgbClr val="C00000"/>
              </a:solidFill>
              <a:latin typeface="Arial" panose="020B0604020202020204" pitchFamily="34" charset="0"/>
              <a:cs typeface="Arial" panose="020B0604020202020204" pitchFamily="34" charset="0"/>
            </a:endParaRPr>
          </a:p>
        </p:txBody>
      </p:sp>
      <p:pic>
        <p:nvPicPr>
          <p:cNvPr id="2" name="video1214410316_Trim">
            <a:hlinkClick r:id="" action="ppaction://media"/>
            <a:extLst>
              <a:ext uri="{FF2B5EF4-FFF2-40B4-BE49-F238E27FC236}">
                <a16:creationId xmlns:a16="http://schemas.microsoft.com/office/drawing/2014/main" id="{2C67C620-02ED-9D6C-23A6-4D6C5FA7A13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809" t="13964" r="17069" b="5593"/>
          <a:stretch/>
        </p:blipFill>
        <p:spPr>
          <a:xfrm>
            <a:off x="4360672" y="2743199"/>
            <a:ext cx="3470655" cy="3722914"/>
          </a:xfrm>
          <a:prstGeom prst="rect">
            <a:avLst/>
          </a:prstGeom>
        </p:spPr>
      </p:pic>
      <p:sp>
        <p:nvSpPr>
          <p:cNvPr id="5" name="Slide Number Placeholder 4">
            <a:extLst>
              <a:ext uri="{FF2B5EF4-FFF2-40B4-BE49-F238E27FC236}">
                <a16:creationId xmlns:a16="http://schemas.microsoft.com/office/drawing/2014/main" id="{0D08AF3B-2527-07F5-06F8-ABE5DE87A8AB}"/>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23</a:t>
            </a:fld>
            <a:r>
              <a:rPr lang="en-US" b="0">
                <a:solidFill>
                  <a:schemeClr val="dk1"/>
                </a:solidFill>
              </a:rPr>
              <a:t> of 23</a:t>
            </a:r>
            <a:endParaRPr sz="1100" b="0" dirty="0">
              <a:solidFill>
                <a:srgbClr val="888888"/>
              </a:solidFill>
            </a:endParaRPr>
          </a:p>
        </p:txBody>
      </p:sp>
    </p:spTree>
    <p:extLst>
      <p:ext uri="{BB962C8B-B14F-4D97-AF65-F5344CB8AC3E}">
        <p14:creationId xmlns:p14="http://schemas.microsoft.com/office/powerpoint/2010/main" val="385864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8" name="Google Shape;138;g2392d48ee20_1_7"/>
          <p:cNvPicPr preferRelativeResize="0"/>
          <p:nvPr/>
        </p:nvPicPr>
        <p:blipFill>
          <a:blip r:embed="rId3">
            <a:alphaModFix/>
          </a:blip>
          <a:stretch>
            <a:fillRect/>
          </a:stretch>
        </p:blipFill>
        <p:spPr>
          <a:xfrm>
            <a:off x="786600" y="1855799"/>
            <a:ext cx="3097157" cy="2226874"/>
          </a:xfrm>
          <a:prstGeom prst="rect">
            <a:avLst/>
          </a:prstGeom>
          <a:noFill/>
          <a:ln>
            <a:noFill/>
          </a:ln>
        </p:spPr>
      </p:pic>
      <p:pic>
        <p:nvPicPr>
          <p:cNvPr id="139" name="Google Shape;139;g2392d48ee20_1_7"/>
          <p:cNvPicPr preferRelativeResize="0"/>
          <p:nvPr/>
        </p:nvPicPr>
        <p:blipFill rotWithShape="1">
          <a:blip r:embed="rId4">
            <a:alphaModFix/>
          </a:blip>
          <a:srcRect/>
          <a:stretch/>
        </p:blipFill>
        <p:spPr>
          <a:xfrm>
            <a:off x="4615044" y="1783374"/>
            <a:ext cx="2961913" cy="2371725"/>
          </a:xfrm>
          <a:prstGeom prst="rect">
            <a:avLst/>
          </a:prstGeom>
          <a:noFill/>
          <a:ln>
            <a:noFill/>
          </a:ln>
        </p:spPr>
      </p:pic>
      <p:pic>
        <p:nvPicPr>
          <p:cNvPr id="140" name="Google Shape;140;g2392d48ee20_1_7"/>
          <p:cNvPicPr preferRelativeResize="0"/>
          <p:nvPr/>
        </p:nvPicPr>
        <p:blipFill>
          <a:blip r:embed="rId5">
            <a:alphaModFix/>
          </a:blip>
          <a:stretch>
            <a:fillRect/>
          </a:stretch>
        </p:blipFill>
        <p:spPr>
          <a:xfrm>
            <a:off x="8706450" y="1806500"/>
            <a:ext cx="2335849" cy="2325475"/>
          </a:xfrm>
          <a:prstGeom prst="rect">
            <a:avLst/>
          </a:prstGeom>
          <a:noFill/>
          <a:ln>
            <a:noFill/>
          </a:ln>
        </p:spPr>
      </p:pic>
      <p:sp>
        <p:nvSpPr>
          <p:cNvPr id="141" name="Google Shape;141;g2392d48ee20_1_7"/>
          <p:cNvSpPr txBox="1"/>
          <p:nvPr/>
        </p:nvSpPr>
        <p:spPr>
          <a:xfrm>
            <a:off x="8442775" y="4430400"/>
            <a:ext cx="328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https://en.wikipedia.org/wiki/Achilles_tendinitis</a:t>
            </a:r>
            <a:endParaRPr sz="1200">
              <a:solidFill>
                <a:schemeClr val="dk1"/>
              </a:solidFill>
              <a:latin typeface="Calibri"/>
              <a:ea typeface="Calibri"/>
              <a:cs typeface="Calibri"/>
              <a:sym typeface="Calibri"/>
            </a:endParaRPr>
          </a:p>
        </p:txBody>
      </p:sp>
      <p:sp>
        <p:nvSpPr>
          <p:cNvPr id="142" name="Google Shape;142;g2392d48ee20_1_7"/>
          <p:cNvSpPr txBox="1"/>
          <p:nvPr/>
        </p:nvSpPr>
        <p:spPr>
          <a:xfrm>
            <a:off x="4596000" y="443040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https://orthoinfo.aaos.org/en/treatment/total-knee-replacement-animation/ </a:t>
            </a:r>
            <a:endParaRPr sz="1200">
              <a:solidFill>
                <a:schemeClr val="dk1"/>
              </a:solidFill>
              <a:latin typeface="Calibri"/>
              <a:ea typeface="Calibri"/>
              <a:cs typeface="Calibri"/>
              <a:sym typeface="Calibri"/>
            </a:endParaRPr>
          </a:p>
        </p:txBody>
      </p:sp>
      <p:sp>
        <p:nvSpPr>
          <p:cNvPr id="143" name="Google Shape;143;g2392d48ee20_1_7"/>
          <p:cNvSpPr txBox="1"/>
          <p:nvPr/>
        </p:nvSpPr>
        <p:spPr>
          <a:xfrm>
            <a:off x="921850" y="4489400"/>
            <a:ext cx="296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u="sng">
                <a:solidFill>
                  <a:schemeClr val="dk1"/>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https://stiwell.medel.com/orthopaedics/hip-arthrosis</a:t>
            </a:r>
            <a:endParaRPr sz="1200">
              <a:solidFill>
                <a:schemeClr val="dk1"/>
              </a:solidFill>
              <a:latin typeface="Calibri"/>
              <a:ea typeface="Calibri"/>
              <a:cs typeface="Calibri"/>
              <a:sym typeface="Calibri"/>
            </a:endParaRPr>
          </a:p>
        </p:txBody>
      </p:sp>
      <p:sp>
        <p:nvSpPr>
          <p:cNvPr id="2" name="Google Shape;397;g23735935606_1_294">
            <a:extLst>
              <a:ext uri="{FF2B5EF4-FFF2-40B4-BE49-F238E27FC236}">
                <a16:creationId xmlns:a16="http://schemas.microsoft.com/office/drawing/2014/main" id="{F35D019F-59D0-0101-D977-ED8144541D3C}"/>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Why do we need joint kinematics estimation?</a:t>
            </a:r>
            <a:endParaRPr sz="11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288A1AAD-6EBA-7ABE-6C95-360C751D8FE7}"/>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3</a:t>
            </a:fld>
            <a:r>
              <a:rPr lang="en-US" b="0">
                <a:solidFill>
                  <a:schemeClr val="dk1"/>
                </a:solidFill>
              </a:rPr>
              <a:t> of 23</a:t>
            </a:r>
            <a:endParaRPr sz="1100" b="0" dirty="0">
              <a:solidFill>
                <a:srgbClr val="8888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 name="Picture 1">
            <a:extLst>
              <a:ext uri="{FF2B5EF4-FFF2-40B4-BE49-F238E27FC236}">
                <a16:creationId xmlns:a16="http://schemas.microsoft.com/office/drawing/2014/main" id="{CE194454-AE93-C873-A19D-2BE0451EA19B}"/>
              </a:ext>
            </a:extLst>
          </p:cNvPr>
          <p:cNvPicPr>
            <a:picLocks noChangeAspect="1"/>
          </p:cNvPicPr>
          <p:nvPr/>
        </p:nvPicPr>
        <p:blipFill>
          <a:blip r:embed="rId3"/>
          <a:stretch>
            <a:fillRect/>
          </a:stretch>
        </p:blipFill>
        <p:spPr>
          <a:xfrm>
            <a:off x="1624412" y="1350430"/>
            <a:ext cx="8943175" cy="4651686"/>
          </a:xfrm>
          <a:prstGeom prst="rect">
            <a:avLst/>
          </a:prstGeom>
        </p:spPr>
      </p:pic>
      <p:sp>
        <p:nvSpPr>
          <p:cNvPr id="4" name="Google Shape;397;g23735935606_1_294">
            <a:extLst>
              <a:ext uri="{FF2B5EF4-FFF2-40B4-BE49-F238E27FC236}">
                <a16:creationId xmlns:a16="http://schemas.microsoft.com/office/drawing/2014/main" id="{E31B5651-153B-B8A3-63F7-F1F6C682D760}"/>
              </a:ext>
            </a:extLst>
          </p:cNvPr>
          <p:cNvSpPr txBox="1"/>
          <p:nvPr/>
        </p:nvSpPr>
        <p:spPr>
          <a:xfrm>
            <a:off x="0" y="0"/>
            <a:ext cx="12192000" cy="830956"/>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Traditional approaches use cumbersome and expensive marker-based systems for motion capture</a:t>
            </a:r>
            <a:endParaRPr sz="11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0E535066-FBD9-7712-831F-E61B6699B338}"/>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4</a:t>
            </a:fld>
            <a:r>
              <a:rPr lang="en-US" b="0">
                <a:solidFill>
                  <a:schemeClr val="dk1"/>
                </a:solidFill>
              </a:rPr>
              <a:t> of 23</a:t>
            </a:r>
            <a:endParaRPr sz="1100" b="0" dirty="0">
              <a:solidFill>
                <a:srgbClr val="888888"/>
              </a:solidFill>
            </a:endParaRPr>
          </a:p>
        </p:txBody>
      </p:sp>
      <p:pic>
        <p:nvPicPr>
          <p:cNvPr id="1026" name="Picture 2">
            <a:extLst>
              <a:ext uri="{FF2B5EF4-FFF2-40B4-BE49-F238E27FC236}">
                <a16:creationId xmlns:a16="http://schemas.microsoft.com/office/drawing/2014/main" id="{9EA682C0-1155-8803-8113-F25A8D9F2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6050"/>
            <a:ext cx="9658350" cy="36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2" name="TextBox 1">
            <a:extLst>
              <a:ext uri="{FF2B5EF4-FFF2-40B4-BE49-F238E27FC236}">
                <a16:creationId xmlns:a16="http://schemas.microsoft.com/office/drawing/2014/main" id="{EB5E2AD6-5D9D-7F46-13C4-B76D615DDE14}"/>
              </a:ext>
            </a:extLst>
          </p:cNvPr>
          <p:cNvSpPr txBox="1"/>
          <p:nvPr/>
        </p:nvSpPr>
        <p:spPr>
          <a:xfrm>
            <a:off x="1366392" y="1043957"/>
            <a:ext cx="1048214" cy="830997"/>
          </a:xfrm>
          <a:prstGeom prst="rect">
            <a:avLst/>
          </a:prstGeom>
          <a:noFill/>
        </p:spPr>
        <p:txBody>
          <a:bodyPr wrap="square" rtlCol="0">
            <a:spAutoFit/>
          </a:bodyPr>
          <a:lstStyle/>
          <a:p>
            <a:r>
              <a:rPr lang="en-US" sz="4800" b="1" dirty="0">
                <a:solidFill>
                  <a:schemeClr val="bg1">
                    <a:lumMod val="75000"/>
                  </a:schemeClr>
                </a:solidFill>
              </a:rPr>
              <a:t>01</a:t>
            </a:r>
          </a:p>
        </p:txBody>
      </p:sp>
      <p:sp>
        <p:nvSpPr>
          <p:cNvPr id="4" name="TextBox 3">
            <a:extLst>
              <a:ext uri="{FF2B5EF4-FFF2-40B4-BE49-F238E27FC236}">
                <a16:creationId xmlns:a16="http://schemas.microsoft.com/office/drawing/2014/main" id="{20D39D7E-65FE-E548-E4C3-7E65A9A50B67}"/>
              </a:ext>
            </a:extLst>
          </p:cNvPr>
          <p:cNvSpPr txBox="1"/>
          <p:nvPr/>
        </p:nvSpPr>
        <p:spPr>
          <a:xfrm>
            <a:off x="2308309" y="1446378"/>
            <a:ext cx="6289288" cy="400110"/>
          </a:xfrm>
          <a:prstGeom prst="rect">
            <a:avLst/>
          </a:prstGeom>
          <a:noFill/>
        </p:spPr>
        <p:txBody>
          <a:bodyPr wrap="square" rtlCol="0">
            <a:spAutoFit/>
          </a:bodyPr>
          <a:lstStyle/>
          <a:p>
            <a:r>
              <a:rPr lang="en-US" sz="2000" dirty="0"/>
              <a:t>Accuracy of Full-Body Kinematics</a:t>
            </a:r>
          </a:p>
        </p:txBody>
      </p:sp>
      <p:sp>
        <p:nvSpPr>
          <p:cNvPr id="5" name="TextBox 4">
            <a:extLst>
              <a:ext uri="{FF2B5EF4-FFF2-40B4-BE49-F238E27FC236}">
                <a16:creationId xmlns:a16="http://schemas.microsoft.com/office/drawing/2014/main" id="{4F6CE7BD-FB8C-BB64-3E28-F98C15DD169E}"/>
              </a:ext>
            </a:extLst>
          </p:cNvPr>
          <p:cNvSpPr txBox="1"/>
          <p:nvPr/>
        </p:nvSpPr>
        <p:spPr>
          <a:xfrm>
            <a:off x="2308308" y="1838375"/>
            <a:ext cx="6891453" cy="307777"/>
          </a:xfrm>
          <a:prstGeom prst="rect">
            <a:avLst/>
          </a:prstGeom>
          <a:noFill/>
        </p:spPr>
        <p:txBody>
          <a:bodyPr wrap="square" rtlCol="0">
            <a:spAutoFit/>
          </a:bodyPr>
          <a:lstStyle/>
          <a:p>
            <a:r>
              <a:rPr lang="en-US" dirty="0"/>
              <a:t>State </a:t>
            </a:r>
            <a:r>
              <a:rPr lang="en-US" dirty="0">
                <a:solidFill>
                  <a:schemeClr val="tx1"/>
                </a:solidFill>
              </a:rPr>
              <a:t>Estimation Filters: </a:t>
            </a:r>
            <a:r>
              <a:rPr lang="en-US" dirty="0" err="1">
                <a:solidFill>
                  <a:schemeClr val="tx1"/>
                </a:solidFill>
              </a:rPr>
              <a:t>Madgwick</a:t>
            </a:r>
            <a:r>
              <a:rPr lang="en-US" dirty="0">
                <a:solidFill>
                  <a:schemeClr val="tx1"/>
                </a:solidFill>
              </a:rPr>
              <a:t>, Mahony, Complementary, EKF, </a:t>
            </a:r>
            <a:r>
              <a:rPr lang="en-US" dirty="0" err="1">
                <a:solidFill>
                  <a:schemeClr val="tx1"/>
                </a:solidFill>
              </a:rPr>
              <a:t>Xsens</a:t>
            </a:r>
            <a:endParaRPr lang="en-US" dirty="0">
              <a:solidFill>
                <a:schemeClr val="tx1"/>
              </a:solidFill>
            </a:endParaRPr>
          </a:p>
        </p:txBody>
      </p:sp>
      <p:sp>
        <p:nvSpPr>
          <p:cNvPr id="6" name="TextBox 5">
            <a:extLst>
              <a:ext uri="{FF2B5EF4-FFF2-40B4-BE49-F238E27FC236}">
                <a16:creationId xmlns:a16="http://schemas.microsoft.com/office/drawing/2014/main" id="{A3717F93-AD08-AB59-20FF-FDD716FF8615}"/>
              </a:ext>
            </a:extLst>
          </p:cNvPr>
          <p:cNvSpPr txBox="1"/>
          <p:nvPr/>
        </p:nvSpPr>
        <p:spPr>
          <a:xfrm>
            <a:off x="2308306" y="2166756"/>
            <a:ext cx="6891453" cy="307777"/>
          </a:xfrm>
          <a:prstGeom prst="rect">
            <a:avLst/>
          </a:prstGeom>
          <a:noFill/>
        </p:spPr>
        <p:txBody>
          <a:bodyPr wrap="square" rtlCol="0">
            <a:spAutoFit/>
          </a:bodyPr>
          <a:lstStyle/>
          <a:p>
            <a:r>
              <a:rPr lang="en-US" dirty="0"/>
              <a:t>Biomechanical Modelling: </a:t>
            </a:r>
            <a:r>
              <a:rPr lang="en-US" dirty="0" err="1"/>
              <a:t>OpenSense</a:t>
            </a:r>
            <a:endParaRPr lang="en-US" dirty="0">
              <a:solidFill>
                <a:srgbClr val="C00000"/>
              </a:solidFill>
            </a:endParaRPr>
          </a:p>
        </p:txBody>
      </p:sp>
      <p:sp>
        <p:nvSpPr>
          <p:cNvPr id="7" name="TextBox 6">
            <a:extLst>
              <a:ext uri="{FF2B5EF4-FFF2-40B4-BE49-F238E27FC236}">
                <a16:creationId xmlns:a16="http://schemas.microsoft.com/office/drawing/2014/main" id="{9E3DFAB6-F8EC-14B8-61B1-464EA70C7ABE}"/>
              </a:ext>
            </a:extLst>
          </p:cNvPr>
          <p:cNvSpPr txBox="1"/>
          <p:nvPr/>
        </p:nvSpPr>
        <p:spPr>
          <a:xfrm>
            <a:off x="1366391" y="2901605"/>
            <a:ext cx="1048214" cy="830997"/>
          </a:xfrm>
          <a:prstGeom prst="rect">
            <a:avLst/>
          </a:prstGeom>
          <a:noFill/>
        </p:spPr>
        <p:txBody>
          <a:bodyPr wrap="square" rtlCol="0">
            <a:spAutoFit/>
          </a:bodyPr>
          <a:lstStyle/>
          <a:p>
            <a:r>
              <a:rPr lang="en-US" sz="4800" b="1" dirty="0">
                <a:solidFill>
                  <a:schemeClr val="bg1">
                    <a:lumMod val="75000"/>
                  </a:schemeClr>
                </a:solidFill>
              </a:rPr>
              <a:t>02</a:t>
            </a:r>
          </a:p>
        </p:txBody>
      </p:sp>
      <p:sp>
        <p:nvSpPr>
          <p:cNvPr id="8" name="TextBox 7">
            <a:extLst>
              <a:ext uri="{FF2B5EF4-FFF2-40B4-BE49-F238E27FC236}">
                <a16:creationId xmlns:a16="http://schemas.microsoft.com/office/drawing/2014/main" id="{83B9BC8E-F9D8-9385-C7E7-F12199FE66D9}"/>
              </a:ext>
            </a:extLst>
          </p:cNvPr>
          <p:cNvSpPr txBox="1"/>
          <p:nvPr/>
        </p:nvSpPr>
        <p:spPr>
          <a:xfrm>
            <a:off x="2308307" y="3304026"/>
            <a:ext cx="8709103" cy="400110"/>
          </a:xfrm>
          <a:prstGeom prst="rect">
            <a:avLst/>
          </a:prstGeom>
          <a:noFill/>
        </p:spPr>
        <p:txBody>
          <a:bodyPr wrap="square" rtlCol="0">
            <a:spAutoFit/>
          </a:bodyPr>
          <a:lstStyle/>
          <a:p>
            <a:pPr marL="0" lvl="0" indent="0" algn="l" rtl="0">
              <a:spcBef>
                <a:spcPts val="0"/>
              </a:spcBef>
              <a:spcAft>
                <a:spcPts val="0"/>
              </a:spcAft>
              <a:buNone/>
            </a:pPr>
            <a:r>
              <a:rPr lang="en-US" sz="2000" dirty="0"/>
              <a:t>Sensitivity to Sensor-to-Body Calibration Errors</a:t>
            </a:r>
          </a:p>
        </p:txBody>
      </p:sp>
      <p:sp>
        <p:nvSpPr>
          <p:cNvPr id="9" name="TextBox 8">
            <a:extLst>
              <a:ext uri="{FF2B5EF4-FFF2-40B4-BE49-F238E27FC236}">
                <a16:creationId xmlns:a16="http://schemas.microsoft.com/office/drawing/2014/main" id="{29BB0CD4-8C3A-2B60-B6A4-14B6D15758CE}"/>
              </a:ext>
            </a:extLst>
          </p:cNvPr>
          <p:cNvSpPr txBox="1"/>
          <p:nvPr/>
        </p:nvSpPr>
        <p:spPr>
          <a:xfrm>
            <a:off x="2308307" y="3696023"/>
            <a:ext cx="6891453" cy="307777"/>
          </a:xfrm>
          <a:prstGeom prst="rect">
            <a:avLst/>
          </a:prstGeom>
          <a:noFill/>
        </p:spPr>
        <p:txBody>
          <a:bodyPr wrap="square" rtlCol="0">
            <a:spAutoFit/>
          </a:bodyPr>
          <a:lstStyle/>
          <a:p>
            <a:pPr marL="133350" lvl="0" algn="l" rtl="0">
              <a:spcBef>
                <a:spcPts val="0"/>
              </a:spcBef>
              <a:spcAft>
                <a:spcPts val="0"/>
              </a:spcAft>
              <a:buSzPts val="1500"/>
            </a:pPr>
            <a:r>
              <a:rPr lang="en-US" dirty="0"/>
              <a:t>Evaluate the impact of sensor placement errors on estimation accuracy</a:t>
            </a:r>
          </a:p>
        </p:txBody>
      </p:sp>
      <p:sp>
        <p:nvSpPr>
          <p:cNvPr id="10" name="TextBox 9">
            <a:extLst>
              <a:ext uri="{FF2B5EF4-FFF2-40B4-BE49-F238E27FC236}">
                <a16:creationId xmlns:a16="http://schemas.microsoft.com/office/drawing/2014/main" id="{DBFADBBB-C36E-003F-CED0-DB3DE1EA24D7}"/>
              </a:ext>
            </a:extLst>
          </p:cNvPr>
          <p:cNvSpPr txBox="1"/>
          <p:nvPr/>
        </p:nvSpPr>
        <p:spPr>
          <a:xfrm>
            <a:off x="1366391" y="4532791"/>
            <a:ext cx="1048214" cy="830997"/>
          </a:xfrm>
          <a:prstGeom prst="rect">
            <a:avLst/>
          </a:prstGeom>
          <a:noFill/>
        </p:spPr>
        <p:txBody>
          <a:bodyPr wrap="square" rtlCol="0">
            <a:spAutoFit/>
          </a:bodyPr>
          <a:lstStyle/>
          <a:p>
            <a:r>
              <a:rPr lang="en-US" sz="4800" b="1" dirty="0">
                <a:solidFill>
                  <a:schemeClr val="bg1">
                    <a:lumMod val="75000"/>
                  </a:schemeClr>
                </a:solidFill>
              </a:rPr>
              <a:t>03</a:t>
            </a:r>
          </a:p>
        </p:txBody>
      </p:sp>
      <p:sp>
        <p:nvSpPr>
          <p:cNvPr id="11" name="TextBox 10">
            <a:extLst>
              <a:ext uri="{FF2B5EF4-FFF2-40B4-BE49-F238E27FC236}">
                <a16:creationId xmlns:a16="http://schemas.microsoft.com/office/drawing/2014/main" id="{E037C7FB-73A2-E494-FC07-3778E4EC2559}"/>
              </a:ext>
            </a:extLst>
          </p:cNvPr>
          <p:cNvSpPr txBox="1"/>
          <p:nvPr/>
        </p:nvSpPr>
        <p:spPr>
          <a:xfrm>
            <a:off x="2308307" y="4935212"/>
            <a:ext cx="8709103" cy="400110"/>
          </a:xfrm>
          <a:prstGeom prst="rect">
            <a:avLst/>
          </a:prstGeom>
          <a:noFill/>
        </p:spPr>
        <p:txBody>
          <a:bodyPr wrap="square" rtlCol="0">
            <a:spAutoFit/>
          </a:bodyPr>
          <a:lstStyle/>
          <a:p>
            <a:pPr marL="0" lvl="0" indent="0" algn="l" rtl="0">
              <a:spcBef>
                <a:spcPts val="0"/>
              </a:spcBef>
              <a:spcAft>
                <a:spcPts val="0"/>
              </a:spcAft>
              <a:buNone/>
            </a:pPr>
            <a:r>
              <a:rPr lang="en-US" sz="2000" dirty="0"/>
              <a:t>Sensitivity to Skin-motion Artifact</a:t>
            </a:r>
          </a:p>
        </p:txBody>
      </p:sp>
      <p:sp>
        <p:nvSpPr>
          <p:cNvPr id="12" name="TextBox 11">
            <a:extLst>
              <a:ext uri="{FF2B5EF4-FFF2-40B4-BE49-F238E27FC236}">
                <a16:creationId xmlns:a16="http://schemas.microsoft.com/office/drawing/2014/main" id="{F991D83E-166C-DD0A-6ACF-74A03F8F7DBC}"/>
              </a:ext>
            </a:extLst>
          </p:cNvPr>
          <p:cNvSpPr txBox="1"/>
          <p:nvPr/>
        </p:nvSpPr>
        <p:spPr>
          <a:xfrm>
            <a:off x="2308307" y="5343753"/>
            <a:ext cx="8061384" cy="307777"/>
          </a:xfrm>
          <a:prstGeom prst="rect">
            <a:avLst/>
          </a:prstGeom>
          <a:noFill/>
        </p:spPr>
        <p:txBody>
          <a:bodyPr wrap="square" rtlCol="0">
            <a:spAutoFit/>
          </a:bodyPr>
          <a:lstStyle/>
          <a:p>
            <a:pPr marL="133350" lvl="0" algn="l" rtl="0">
              <a:spcBef>
                <a:spcPts val="0"/>
              </a:spcBef>
              <a:spcAft>
                <a:spcPts val="0"/>
              </a:spcAft>
              <a:buSzPts val="1500"/>
            </a:pPr>
            <a:r>
              <a:rPr lang="en-US" dirty="0"/>
              <a:t>Investigate the influence of skin-motion artifact on the quality of kinematic estimations</a:t>
            </a:r>
          </a:p>
        </p:txBody>
      </p:sp>
      <p:sp>
        <p:nvSpPr>
          <p:cNvPr id="15" name="Google Shape;397;g23735935606_1_294">
            <a:extLst>
              <a:ext uri="{FF2B5EF4-FFF2-40B4-BE49-F238E27FC236}">
                <a16:creationId xmlns:a16="http://schemas.microsoft.com/office/drawing/2014/main" id="{51EB92A9-1DBF-5B84-8B20-4187E492C4A0}"/>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Study aims</a:t>
            </a:r>
            <a:endParaRPr sz="1100" dirty="0">
              <a:latin typeface="Arial" panose="020B0604020202020204" pitchFamily="34" charset="0"/>
              <a:cs typeface="Arial" panose="020B0604020202020204" pitchFamily="34" charset="0"/>
            </a:endParaRPr>
          </a:p>
        </p:txBody>
      </p:sp>
      <p:sp>
        <p:nvSpPr>
          <p:cNvPr id="16" name="Slide Number Placeholder 15">
            <a:extLst>
              <a:ext uri="{FF2B5EF4-FFF2-40B4-BE49-F238E27FC236}">
                <a16:creationId xmlns:a16="http://schemas.microsoft.com/office/drawing/2014/main" id="{6951799E-5F45-2D4B-ADD0-BD117C2BFA8A}"/>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5</a:t>
            </a:fld>
            <a:r>
              <a:rPr lang="en-US" b="0">
                <a:solidFill>
                  <a:schemeClr val="dk1"/>
                </a:solidFill>
              </a:rPr>
              <a:t> of 23</a:t>
            </a:r>
            <a:endParaRPr sz="1100" b="0" dirty="0">
              <a:solidFill>
                <a:srgbClr val="88888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g23735935606_1_15"/>
          <p:cNvPicPr preferRelativeResize="0"/>
          <p:nvPr/>
        </p:nvPicPr>
        <p:blipFill rotWithShape="1">
          <a:blip r:embed="rId3">
            <a:alphaModFix/>
          </a:blip>
          <a:srcRect/>
          <a:stretch/>
        </p:blipFill>
        <p:spPr>
          <a:xfrm>
            <a:off x="2902797" y="1108772"/>
            <a:ext cx="1578891" cy="5047669"/>
          </a:xfrm>
          <a:prstGeom prst="rect">
            <a:avLst/>
          </a:prstGeom>
          <a:noFill/>
          <a:ln>
            <a:noFill/>
          </a:ln>
        </p:spPr>
      </p:pic>
      <p:sp>
        <p:nvSpPr>
          <p:cNvPr id="175" name="Google Shape;175;g23735935606_1_15"/>
          <p:cNvSpPr txBox="1"/>
          <p:nvPr/>
        </p:nvSpPr>
        <p:spPr>
          <a:xfrm>
            <a:off x="3324230" y="2006429"/>
            <a:ext cx="7290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Chest</a:t>
            </a:r>
            <a:endParaRPr sz="1200">
              <a:latin typeface="+mj-lt"/>
            </a:endParaRPr>
          </a:p>
        </p:txBody>
      </p:sp>
      <p:sp>
        <p:nvSpPr>
          <p:cNvPr id="176" name="Google Shape;176;g23735935606_1_15"/>
          <p:cNvSpPr txBox="1"/>
          <p:nvPr/>
        </p:nvSpPr>
        <p:spPr>
          <a:xfrm>
            <a:off x="2289928" y="4005742"/>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 thigh 1</a:t>
            </a:r>
            <a:endParaRPr sz="1200">
              <a:latin typeface="+mj-lt"/>
            </a:endParaRPr>
          </a:p>
        </p:txBody>
      </p:sp>
      <p:sp>
        <p:nvSpPr>
          <p:cNvPr id="177" name="Google Shape;177;g23735935606_1_15"/>
          <p:cNvSpPr txBox="1"/>
          <p:nvPr/>
        </p:nvSpPr>
        <p:spPr>
          <a:xfrm>
            <a:off x="2353696" y="4789516"/>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 shank</a:t>
            </a:r>
            <a:endParaRPr sz="1200">
              <a:latin typeface="+mj-lt"/>
            </a:endParaRPr>
          </a:p>
        </p:txBody>
      </p:sp>
      <p:sp>
        <p:nvSpPr>
          <p:cNvPr id="178" name="Google Shape;178;g23735935606_1_15"/>
          <p:cNvSpPr txBox="1"/>
          <p:nvPr/>
        </p:nvSpPr>
        <p:spPr>
          <a:xfrm>
            <a:off x="2587858" y="5491625"/>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 foot</a:t>
            </a:r>
            <a:endParaRPr sz="1200">
              <a:latin typeface="+mj-lt"/>
            </a:endParaRPr>
          </a:p>
        </p:txBody>
      </p:sp>
      <p:sp>
        <p:nvSpPr>
          <p:cNvPr id="179" name="Google Shape;179;g23735935606_1_15"/>
          <p:cNvSpPr txBox="1"/>
          <p:nvPr/>
        </p:nvSpPr>
        <p:spPr>
          <a:xfrm>
            <a:off x="4269930" y="3984794"/>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L thigh 1</a:t>
            </a:r>
            <a:endParaRPr sz="1200">
              <a:latin typeface="+mj-lt"/>
            </a:endParaRPr>
          </a:p>
        </p:txBody>
      </p:sp>
      <p:sp>
        <p:nvSpPr>
          <p:cNvPr id="180" name="Google Shape;180;g23735935606_1_15"/>
          <p:cNvSpPr txBox="1"/>
          <p:nvPr/>
        </p:nvSpPr>
        <p:spPr>
          <a:xfrm>
            <a:off x="4130008" y="4822824"/>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L shank</a:t>
            </a:r>
            <a:endParaRPr sz="1200">
              <a:latin typeface="+mj-lt"/>
            </a:endParaRPr>
          </a:p>
        </p:txBody>
      </p:sp>
      <p:sp>
        <p:nvSpPr>
          <p:cNvPr id="181" name="Google Shape;181;g23735935606_1_15"/>
          <p:cNvSpPr txBox="1"/>
          <p:nvPr/>
        </p:nvSpPr>
        <p:spPr>
          <a:xfrm>
            <a:off x="3915352" y="5491625"/>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L foot</a:t>
            </a:r>
            <a:endParaRPr sz="1200">
              <a:latin typeface="+mj-lt"/>
            </a:endParaRPr>
          </a:p>
        </p:txBody>
      </p:sp>
      <p:sp>
        <p:nvSpPr>
          <p:cNvPr id="182" name="Google Shape;182;g23735935606_1_15"/>
          <p:cNvSpPr txBox="1"/>
          <p:nvPr/>
        </p:nvSpPr>
        <p:spPr>
          <a:xfrm>
            <a:off x="3324230" y="2893943"/>
            <a:ext cx="7290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Pelvis</a:t>
            </a:r>
            <a:endParaRPr sz="1200">
              <a:latin typeface="+mj-lt"/>
            </a:endParaRPr>
          </a:p>
        </p:txBody>
      </p:sp>
      <p:sp>
        <p:nvSpPr>
          <p:cNvPr id="190" name="Google Shape;190;g23735935606_1_15"/>
          <p:cNvSpPr txBox="1"/>
          <p:nvPr/>
        </p:nvSpPr>
        <p:spPr>
          <a:xfrm>
            <a:off x="2273454" y="3753915"/>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 thigh 3</a:t>
            </a:r>
            <a:endParaRPr sz="1200">
              <a:latin typeface="+mj-lt"/>
            </a:endParaRPr>
          </a:p>
        </p:txBody>
      </p:sp>
      <p:sp>
        <p:nvSpPr>
          <p:cNvPr id="191" name="Google Shape;191;g23735935606_1_15"/>
          <p:cNvSpPr txBox="1"/>
          <p:nvPr/>
        </p:nvSpPr>
        <p:spPr>
          <a:xfrm>
            <a:off x="2281125" y="4278589"/>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 thigh 2</a:t>
            </a:r>
            <a:endParaRPr sz="1200">
              <a:latin typeface="+mj-lt"/>
            </a:endParaRPr>
          </a:p>
        </p:txBody>
      </p:sp>
      <p:sp>
        <p:nvSpPr>
          <p:cNvPr id="192" name="Google Shape;192;g23735935606_1_15"/>
          <p:cNvSpPr txBox="1"/>
          <p:nvPr/>
        </p:nvSpPr>
        <p:spPr>
          <a:xfrm>
            <a:off x="3496762" y="3742702"/>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L thigh 2</a:t>
            </a:r>
            <a:endParaRPr sz="1200">
              <a:latin typeface="+mj-lt"/>
            </a:endParaRPr>
          </a:p>
        </p:txBody>
      </p:sp>
      <p:sp>
        <p:nvSpPr>
          <p:cNvPr id="193" name="Google Shape;193;g23735935606_1_15"/>
          <p:cNvSpPr txBox="1"/>
          <p:nvPr/>
        </p:nvSpPr>
        <p:spPr>
          <a:xfrm>
            <a:off x="4266180" y="4264137"/>
            <a:ext cx="837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L thigh 3</a:t>
            </a:r>
            <a:endParaRPr sz="1200">
              <a:latin typeface="+mj-lt"/>
            </a:endParaRPr>
          </a:p>
        </p:txBody>
      </p:sp>
      <p:pic>
        <p:nvPicPr>
          <p:cNvPr id="195" name="Google Shape;195;g23735935606_1_15" descr="A picture containing person, standing, black&#10;&#10;Description automatically generated"/>
          <p:cNvPicPr preferRelativeResize="0"/>
          <p:nvPr/>
        </p:nvPicPr>
        <p:blipFill rotWithShape="1">
          <a:blip r:embed="rId4">
            <a:alphaModFix/>
          </a:blip>
          <a:srcRect l="29199" t="9032" r="34518" b="10967"/>
          <a:stretch/>
        </p:blipFill>
        <p:spPr>
          <a:xfrm>
            <a:off x="7031471" y="1108773"/>
            <a:ext cx="1716920" cy="5047670"/>
          </a:xfrm>
          <a:prstGeom prst="rect">
            <a:avLst/>
          </a:prstGeom>
          <a:noFill/>
          <a:ln>
            <a:noFill/>
          </a:ln>
        </p:spPr>
      </p:pic>
      <p:sp>
        <p:nvSpPr>
          <p:cNvPr id="196" name="Google Shape;196;g23735935606_1_15"/>
          <p:cNvSpPr/>
          <p:nvPr/>
        </p:nvSpPr>
        <p:spPr>
          <a:xfrm>
            <a:off x="8719814" y="4222179"/>
            <a:ext cx="66600" cy="1827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g23735935606_1_15"/>
          <p:cNvSpPr/>
          <p:nvPr/>
        </p:nvSpPr>
        <p:spPr>
          <a:xfrm>
            <a:off x="7202164" y="4404861"/>
            <a:ext cx="99900" cy="159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g23735935606_1_15"/>
          <p:cNvSpPr/>
          <p:nvPr/>
        </p:nvSpPr>
        <p:spPr>
          <a:xfrm>
            <a:off x="7302126" y="4365740"/>
            <a:ext cx="66600" cy="1047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g23735935606_1_15"/>
          <p:cNvSpPr/>
          <p:nvPr/>
        </p:nvSpPr>
        <p:spPr>
          <a:xfrm>
            <a:off x="7461521" y="1565831"/>
            <a:ext cx="729000" cy="159300"/>
          </a:xfrm>
          <a:prstGeom prst="rect">
            <a:avLst/>
          </a:prstGeom>
          <a:solidFill>
            <a:srgbClr val="F2F2F2"/>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C00000"/>
              </a:solidFill>
              <a:latin typeface="Calibri"/>
              <a:ea typeface="Calibri"/>
              <a:cs typeface="Calibri"/>
              <a:sym typeface="Calibri"/>
            </a:endParaRPr>
          </a:p>
        </p:txBody>
      </p:sp>
      <p:sp>
        <p:nvSpPr>
          <p:cNvPr id="200" name="Google Shape;200;g23735935606_1_15"/>
          <p:cNvSpPr/>
          <p:nvPr/>
        </p:nvSpPr>
        <p:spPr>
          <a:xfrm>
            <a:off x="1154067" y="1277309"/>
            <a:ext cx="194700" cy="279000"/>
          </a:xfrm>
          <a:prstGeom prst="rect">
            <a:avLst/>
          </a:prstGeom>
          <a:solidFill>
            <a:srgbClr val="BBD6EE"/>
          </a:solidFill>
          <a:ln w="9525" cap="flat" cmpd="sng">
            <a:solidFill>
              <a:srgbClr val="2E75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g23735935606_1_15"/>
          <p:cNvSpPr/>
          <p:nvPr/>
        </p:nvSpPr>
        <p:spPr>
          <a:xfrm>
            <a:off x="1186963" y="1715039"/>
            <a:ext cx="120900" cy="177300"/>
          </a:xfrm>
          <a:prstGeom prst="rect">
            <a:avLst/>
          </a:prstGeom>
          <a:solidFill>
            <a:srgbClr val="C55A11"/>
          </a:solidFill>
          <a:ln w="9525" cap="flat" cmpd="sng">
            <a:solidFill>
              <a:srgbClr val="833C0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g23735935606_1_15"/>
          <p:cNvSpPr txBox="1"/>
          <p:nvPr/>
        </p:nvSpPr>
        <p:spPr>
          <a:xfrm>
            <a:off x="1500179" y="1262952"/>
            <a:ext cx="143280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j-lt"/>
                <a:ea typeface="Calibri"/>
                <a:cs typeface="Calibri"/>
                <a:sym typeface="Calibri"/>
              </a:rPr>
              <a:t>Cluster</a:t>
            </a:r>
            <a:endParaRPr sz="1200">
              <a:latin typeface="+mj-lt"/>
            </a:endParaRPr>
          </a:p>
        </p:txBody>
      </p:sp>
      <p:sp>
        <p:nvSpPr>
          <p:cNvPr id="203" name="Google Shape;203;g23735935606_1_15"/>
          <p:cNvSpPr txBox="1"/>
          <p:nvPr/>
        </p:nvSpPr>
        <p:spPr>
          <a:xfrm>
            <a:off x="1500179" y="1649732"/>
            <a:ext cx="143280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j-lt"/>
                <a:ea typeface="Calibri"/>
                <a:cs typeface="Calibri"/>
                <a:sym typeface="Calibri"/>
              </a:rPr>
              <a:t>Xsens IMU</a:t>
            </a:r>
            <a:endParaRPr sz="1200">
              <a:latin typeface="+mj-lt"/>
            </a:endParaRPr>
          </a:p>
        </p:txBody>
      </p:sp>
      <p:sp>
        <p:nvSpPr>
          <p:cNvPr id="204" name="Google Shape;204;g23735935606_1_15"/>
          <p:cNvSpPr/>
          <p:nvPr/>
        </p:nvSpPr>
        <p:spPr>
          <a:xfrm>
            <a:off x="1211962" y="2050869"/>
            <a:ext cx="78987" cy="228600"/>
          </a:xfrm>
          <a:custGeom>
            <a:avLst/>
            <a:gdLst/>
            <a:ahLst/>
            <a:cxnLst/>
            <a:rect l="l" t="t" r="r" b="b"/>
            <a:pathLst>
              <a:path w="78987" h="228600" fill="none" extrusionOk="0">
                <a:moveTo>
                  <a:pt x="0" y="114300"/>
                </a:moveTo>
                <a:cubicBezTo>
                  <a:pt x="-29" y="50692"/>
                  <a:pt x="19320" y="-763"/>
                  <a:pt x="39494" y="0"/>
                </a:cubicBezTo>
                <a:cubicBezTo>
                  <a:pt x="48265" y="-4242"/>
                  <a:pt x="70880" y="49306"/>
                  <a:pt x="78988" y="114300"/>
                </a:cubicBezTo>
                <a:cubicBezTo>
                  <a:pt x="78125" y="177046"/>
                  <a:pt x="57488" y="227449"/>
                  <a:pt x="39494" y="228600"/>
                </a:cubicBezTo>
                <a:cubicBezTo>
                  <a:pt x="16707" y="229318"/>
                  <a:pt x="-6690" y="189250"/>
                  <a:pt x="0" y="114300"/>
                </a:cubicBezTo>
                <a:close/>
              </a:path>
              <a:path w="78987" h="228600" extrusionOk="0">
                <a:moveTo>
                  <a:pt x="0" y="114300"/>
                </a:moveTo>
                <a:cubicBezTo>
                  <a:pt x="-5169" y="54666"/>
                  <a:pt x="20612" y="1571"/>
                  <a:pt x="39494" y="0"/>
                </a:cubicBezTo>
                <a:cubicBezTo>
                  <a:pt x="62208" y="7685"/>
                  <a:pt x="65523" y="58122"/>
                  <a:pt x="78988" y="114300"/>
                </a:cubicBezTo>
                <a:cubicBezTo>
                  <a:pt x="84718" y="174462"/>
                  <a:pt x="60191" y="223217"/>
                  <a:pt x="39494" y="228600"/>
                </a:cubicBezTo>
                <a:cubicBezTo>
                  <a:pt x="13360" y="228862"/>
                  <a:pt x="-4503" y="172113"/>
                  <a:pt x="0" y="114300"/>
                </a:cubicBezTo>
                <a:close/>
              </a:path>
            </a:pathLst>
          </a:cu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g23735935606_1_15"/>
          <p:cNvSpPr txBox="1"/>
          <p:nvPr/>
        </p:nvSpPr>
        <p:spPr>
          <a:xfrm>
            <a:off x="1500179" y="2011280"/>
            <a:ext cx="143280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j-lt"/>
                <a:ea typeface="Calibri"/>
                <a:cs typeface="Calibri"/>
                <a:sym typeface="Calibri"/>
              </a:rPr>
              <a:t>Cotton pad</a:t>
            </a:r>
            <a:endParaRPr sz="1200">
              <a:latin typeface="+mj-lt"/>
            </a:endParaRPr>
          </a:p>
        </p:txBody>
      </p:sp>
      <p:sp>
        <p:nvSpPr>
          <p:cNvPr id="206" name="Google Shape;206;g23735935606_1_15"/>
          <p:cNvSpPr/>
          <p:nvPr/>
        </p:nvSpPr>
        <p:spPr>
          <a:xfrm>
            <a:off x="1185297" y="2438135"/>
            <a:ext cx="119400" cy="117300"/>
          </a:xfrm>
          <a:prstGeom prst="ellipse">
            <a:avLst/>
          </a:prstGeom>
          <a:solidFill>
            <a:srgbClr val="FFFF00"/>
          </a:solidFill>
          <a:ln w="12700" cap="flat" cmpd="sng">
            <a:solidFill>
              <a:srgbClr val="BF9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g23735935606_1_15"/>
          <p:cNvSpPr txBox="1"/>
          <p:nvPr/>
        </p:nvSpPr>
        <p:spPr>
          <a:xfrm>
            <a:off x="1500179" y="2342969"/>
            <a:ext cx="1432801"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mj-lt"/>
                <a:ea typeface="Calibri"/>
                <a:cs typeface="Calibri"/>
                <a:sym typeface="Calibri"/>
              </a:rPr>
              <a:t>Marker</a:t>
            </a:r>
            <a:endParaRPr sz="1200">
              <a:latin typeface="+mj-lt"/>
            </a:endParaRPr>
          </a:p>
        </p:txBody>
      </p:sp>
      <p:pic>
        <p:nvPicPr>
          <p:cNvPr id="208" name="Google Shape;208;g23735935606_1_15" descr="A picture containing person, black&#10;&#10;Description automatically generated"/>
          <p:cNvPicPr preferRelativeResize="0"/>
          <p:nvPr/>
        </p:nvPicPr>
        <p:blipFill rotWithShape="1">
          <a:blip r:embed="rId5">
            <a:alphaModFix/>
          </a:blip>
          <a:srcRect l="30489" t="16737" r="32151" b="9657"/>
          <a:stretch/>
        </p:blipFill>
        <p:spPr>
          <a:xfrm>
            <a:off x="9221233" y="1108772"/>
            <a:ext cx="1921530" cy="5047665"/>
          </a:xfrm>
          <a:prstGeom prst="rect">
            <a:avLst/>
          </a:prstGeom>
          <a:noFill/>
          <a:ln>
            <a:noFill/>
          </a:ln>
        </p:spPr>
      </p:pic>
      <p:sp>
        <p:nvSpPr>
          <p:cNvPr id="209" name="Google Shape;209;g23735935606_1_15"/>
          <p:cNvSpPr/>
          <p:nvPr/>
        </p:nvSpPr>
        <p:spPr>
          <a:xfrm>
            <a:off x="11058646" y="4064327"/>
            <a:ext cx="152400" cy="2493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397;g23735935606_1_294">
            <a:extLst>
              <a:ext uri="{FF2B5EF4-FFF2-40B4-BE49-F238E27FC236}">
                <a16:creationId xmlns:a16="http://schemas.microsoft.com/office/drawing/2014/main" id="{21EB7655-D782-8FA2-C074-C2B082C35A6F}"/>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Experimental setup</a:t>
            </a:r>
            <a:endParaRPr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FBFB5BD-D254-30E3-D36E-55E4B7E3CAA0}"/>
              </a:ext>
            </a:extLst>
          </p:cNvPr>
          <p:cNvSpPr txBox="1"/>
          <p:nvPr/>
        </p:nvSpPr>
        <p:spPr>
          <a:xfrm>
            <a:off x="891396" y="5739086"/>
            <a:ext cx="1331392"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Planned setup</a:t>
            </a:r>
          </a:p>
        </p:txBody>
      </p:sp>
      <p:sp>
        <p:nvSpPr>
          <p:cNvPr id="5" name="TextBox 4">
            <a:extLst>
              <a:ext uri="{FF2B5EF4-FFF2-40B4-BE49-F238E27FC236}">
                <a16:creationId xmlns:a16="http://schemas.microsoft.com/office/drawing/2014/main" id="{E952E661-2944-3D37-D415-134966D12593}"/>
              </a:ext>
            </a:extLst>
          </p:cNvPr>
          <p:cNvSpPr txBox="1"/>
          <p:nvPr/>
        </p:nvSpPr>
        <p:spPr>
          <a:xfrm>
            <a:off x="5857335" y="5739086"/>
            <a:ext cx="1104998" cy="307777"/>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solidFill>
                  <a:schemeClr val="bg1"/>
                </a:solidFill>
              </a:rPr>
              <a:t>Real setup</a:t>
            </a:r>
          </a:p>
        </p:txBody>
      </p:sp>
      <p:sp>
        <p:nvSpPr>
          <p:cNvPr id="6" name="Slide Number Placeholder 5">
            <a:extLst>
              <a:ext uri="{FF2B5EF4-FFF2-40B4-BE49-F238E27FC236}">
                <a16:creationId xmlns:a16="http://schemas.microsoft.com/office/drawing/2014/main" id="{050A5523-67C2-60A3-4A07-57C3FCEB4A2A}"/>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6</a:t>
            </a:fld>
            <a:r>
              <a:rPr lang="en-US" b="0">
                <a:solidFill>
                  <a:schemeClr val="dk1"/>
                </a:solidFill>
              </a:rPr>
              <a:t> of 23</a:t>
            </a:r>
            <a:endParaRPr sz="1100" b="0" dirty="0">
              <a:solidFill>
                <a:srgbClr val="88888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23735935606_1_58"/>
          <p:cNvPicPr preferRelativeResize="0"/>
          <p:nvPr/>
        </p:nvPicPr>
        <p:blipFill rotWithShape="1">
          <a:blip r:embed="rId3">
            <a:alphaModFix/>
          </a:blip>
          <a:srcRect t="39670" b="14625"/>
          <a:stretch/>
        </p:blipFill>
        <p:spPr>
          <a:xfrm>
            <a:off x="9916277" y="3491072"/>
            <a:ext cx="1578900" cy="2307000"/>
          </a:xfrm>
          <a:prstGeom prst="ellipse">
            <a:avLst/>
          </a:prstGeom>
          <a:noFill/>
          <a:ln>
            <a:noFill/>
          </a:ln>
        </p:spPr>
      </p:pic>
      <p:pic>
        <p:nvPicPr>
          <p:cNvPr id="216" name="Google Shape;216;g23735935606_1_58"/>
          <p:cNvPicPr preferRelativeResize="0"/>
          <p:nvPr/>
        </p:nvPicPr>
        <p:blipFill rotWithShape="1">
          <a:blip r:embed="rId3">
            <a:alphaModFix/>
          </a:blip>
          <a:srcRect t="40493" b="13802"/>
          <a:stretch/>
        </p:blipFill>
        <p:spPr>
          <a:xfrm>
            <a:off x="5071661" y="3484305"/>
            <a:ext cx="1578900" cy="2307000"/>
          </a:xfrm>
          <a:prstGeom prst="ellipse">
            <a:avLst/>
          </a:prstGeom>
          <a:noFill/>
          <a:ln>
            <a:noFill/>
          </a:ln>
        </p:spPr>
      </p:pic>
      <p:pic>
        <p:nvPicPr>
          <p:cNvPr id="217" name="Google Shape;217;g23735935606_1_58"/>
          <p:cNvPicPr preferRelativeResize="0"/>
          <p:nvPr/>
        </p:nvPicPr>
        <p:blipFill rotWithShape="1">
          <a:blip r:embed="rId3">
            <a:alphaModFix/>
          </a:blip>
          <a:srcRect t="39086" b="3835"/>
          <a:stretch/>
        </p:blipFill>
        <p:spPr>
          <a:xfrm>
            <a:off x="1386002" y="3183095"/>
            <a:ext cx="1578900" cy="2881200"/>
          </a:xfrm>
          <a:prstGeom prst="ellipse">
            <a:avLst/>
          </a:prstGeom>
          <a:noFill/>
          <a:ln>
            <a:noFill/>
          </a:ln>
        </p:spPr>
      </p:pic>
      <p:sp>
        <p:nvSpPr>
          <p:cNvPr id="218" name="Google Shape;218;g23735935606_1_58"/>
          <p:cNvSpPr/>
          <p:nvPr/>
        </p:nvSpPr>
        <p:spPr>
          <a:xfrm>
            <a:off x="7286870" y="3966449"/>
            <a:ext cx="1723084" cy="583826"/>
          </a:xfrm>
          <a:custGeom>
            <a:avLst/>
            <a:gdLst/>
            <a:ahLst/>
            <a:cxnLst/>
            <a:rect l="l" t="t" r="r" b="b"/>
            <a:pathLst>
              <a:path w="1723084" h="583826" extrusionOk="0">
                <a:moveTo>
                  <a:pt x="749783" y="9933"/>
                </a:moveTo>
                <a:cubicBezTo>
                  <a:pt x="699449" y="12729"/>
                  <a:pt x="619753" y="16924"/>
                  <a:pt x="565225" y="18322"/>
                </a:cubicBezTo>
                <a:cubicBezTo>
                  <a:pt x="510697" y="19720"/>
                  <a:pt x="481336" y="9933"/>
                  <a:pt x="422613" y="18322"/>
                </a:cubicBezTo>
                <a:cubicBezTo>
                  <a:pt x="363890" y="26711"/>
                  <a:pt x="253435" y="49082"/>
                  <a:pt x="212888" y="68656"/>
                </a:cubicBezTo>
                <a:cubicBezTo>
                  <a:pt x="172341" y="88230"/>
                  <a:pt x="197508" y="109203"/>
                  <a:pt x="179332" y="135768"/>
                </a:cubicBezTo>
                <a:cubicBezTo>
                  <a:pt x="161156" y="162333"/>
                  <a:pt x="131794" y="201482"/>
                  <a:pt x="103831" y="228047"/>
                </a:cubicBezTo>
                <a:cubicBezTo>
                  <a:pt x="75868" y="254612"/>
                  <a:pt x="25534" y="258807"/>
                  <a:pt x="11552" y="295159"/>
                </a:cubicBezTo>
                <a:cubicBezTo>
                  <a:pt x="-2430" y="331511"/>
                  <a:pt x="-8022" y="402818"/>
                  <a:pt x="19941" y="446161"/>
                </a:cubicBezTo>
                <a:cubicBezTo>
                  <a:pt x="47904" y="489504"/>
                  <a:pt x="98239" y="537042"/>
                  <a:pt x="179332" y="555218"/>
                </a:cubicBezTo>
                <a:cubicBezTo>
                  <a:pt x="260425" y="573394"/>
                  <a:pt x="414223" y="553820"/>
                  <a:pt x="506502" y="555218"/>
                </a:cubicBezTo>
                <a:cubicBezTo>
                  <a:pt x="598781" y="556616"/>
                  <a:pt x="733005" y="563607"/>
                  <a:pt x="733005" y="563607"/>
                </a:cubicBezTo>
                <a:lnTo>
                  <a:pt x="976286" y="571996"/>
                </a:lnTo>
                <a:lnTo>
                  <a:pt x="1362180" y="580385"/>
                </a:lnTo>
                <a:cubicBezTo>
                  <a:pt x="1444672" y="581783"/>
                  <a:pt x="1420902" y="587376"/>
                  <a:pt x="1471236" y="580385"/>
                </a:cubicBezTo>
                <a:cubicBezTo>
                  <a:pt x="1521570" y="573394"/>
                  <a:pt x="1622238" y="563607"/>
                  <a:pt x="1664183" y="538440"/>
                </a:cubicBezTo>
                <a:cubicBezTo>
                  <a:pt x="1706128" y="513273"/>
                  <a:pt x="1720110" y="469930"/>
                  <a:pt x="1722906" y="429383"/>
                </a:cubicBezTo>
                <a:cubicBezTo>
                  <a:pt x="1725702" y="388836"/>
                  <a:pt x="1694943" y="325919"/>
                  <a:pt x="1680961" y="295159"/>
                </a:cubicBezTo>
                <a:cubicBezTo>
                  <a:pt x="1666979" y="264399"/>
                  <a:pt x="1650201" y="275585"/>
                  <a:pt x="1639016" y="244825"/>
                </a:cubicBezTo>
                <a:cubicBezTo>
                  <a:pt x="1627831" y="214065"/>
                  <a:pt x="1634822" y="138564"/>
                  <a:pt x="1613849" y="110601"/>
                </a:cubicBezTo>
                <a:cubicBezTo>
                  <a:pt x="1592876" y="82638"/>
                  <a:pt x="1546737" y="85434"/>
                  <a:pt x="1513181" y="77045"/>
                </a:cubicBezTo>
                <a:cubicBezTo>
                  <a:pt x="1479625" y="68656"/>
                  <a:pt x="1476829" y="68656"/>
                  <a:pt x="1412513" y="60267"/>
                </a:cubicBezTo>
                <a:cubicBezTo>
                  <a:pt x="1348197" y="51878"/>
                  <a:pt x="1218169" y="36498"/>
                  <a:pt x="1127288" y="26711"/>
                </a:cubicBezTo>
                <a:cubicBezTo>
                  <a:pt x="1036407" y="16924"/>
                  <a:pt x="930146" y="7137"/>
                  <a:pt x="867229" y="1544"/>
                </a:cubicBezTo>
                <a:cubicBezTo>
                  <a:pt x="804312" y="-4049"/>
                  <a:pt x="800117" y="7137"/>
                  <a:pt x="749783" y="9933"/>
                </a:cubicBezTo>
                <a:close/>
              </a:path>
            </a:pathLst>
          </a:custGeom>
          <a:solidFill>
            <a:srgbClr val="FFF2CC">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1" name="Google Shape;221;g23735935606_1_58"/>
          <p:cNvCxnSpPr/>
          <p:nvPr/>
        </p:nvCxnSpPr>
        <p:spPr>
          <a:xfrm rot="10800000">
            <a:off x="1659834" y="3989637"/>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22" name="Google Shape;222;g23735935606_1_58"/>
          <p:cNvCxnSpPr/>
          <p:nvPr/>
        </p:nvCxnSpPr>
        <p:spPr>
          <a:xfrm rot="10800000">
            <a:off x="1426134" y="4267737"/>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23" name="Google Shape;223;g23735935606_1_58"/>
          <p:cNvCxnSpPr/>
          <p:nvPr/>
        </p:nvCxnSpPr>
        <p:spPr>
          <a:xfrm rot="10800000">
            <a:off x="2159243" y="3134799"/>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24" name="Google Shape;224;g23735935606_1_58"/>
          <p:cNvCxnSpPr/>
          <p:nvPr/>
        </p:nvCxnSpPr>
        <p:spPr>
          <a:xfrm>
            <a:off x="2159243" y="3412899"/>
            <a:ext cx="206700" cy="0"/>
          </a:xfrm>
          <a:prstGeom prst="straightConnector1">
            <a:avLst/>
          </a:prstGeom>
          <a:noFill/>
          <a:ln w="9525" cap="flat" cmpd="sng">
            <a:solidFill>
              <a:srgbClr val="00B050"/>
            </a:solidFill>
            <a:prstDash val="solid"/>
            <a:miter lim="800000"/>
            <a:headEnd type="none" w="sm" len="sm"/>
            <a:tailEnd type="triangle" w="med" len="med"/>
          </a:ln>
        </p:spPr>
      </p:cxnSp>
      <p:cxnSp>
        <p:nvCxnSpPr>
          <p:cNvPr id="225" name="Google Shape;225;g23735935606_1_58"/>
          <p:cNvCxnSpPr/>
          <p:nvPr/>
        </p:nvCxnSpPr>
        <p:spPr>
          <a:xfrm rot="10800000">
            <a:off x="1657170" y="4778592"/>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26" name="Google Shape;226;g23735935606_1_58"/>
          <p:cNvCxnSpPr/>
          <p:nvPr/>
        </p:nvCxnSpPr>
        <p:spPr>
          <a:xfrm rot="10800000">
            <a:off x="1423470" y="5056692"/>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27" name="Google Shape;227;g23735935606_1_58"/>
          <p:cNvCxnSpPr/>
          <p:nvPr/>
        </p:nvCxnSpPr>
        <p:spPr>
          <a:xfrm rot="10800000">
            <a:off x="1868730" y="5504789"/>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28" name="Google Shape;228;g23735935606_1_58"/>
          <p:cNvCxnSpPr/>
          <p:nvPr/>
        </p:nvCxnSpPr>
        <p:spPr>
          <a:xfrm rot="10800000">
            <a:off x="1635030" y="5782889"/>
            <a:ext cx="233700" cy="0"/>
          </a:xfrm>
          <a:prstGeom prst="straightConnector1">
            <a:avLst/>
          </a:prstGeom>
          <a:noFill/>
          <a:ln w="9525" cap="flat" cmpd="sng">
            <a:solidFill>
              <a:srgbClr val="00B050"/>
            </a:solidFill>
            <a:prstDash val="solid"/>
            <a:miter lim="800000"/>
            <a:headEnd type="none" w="sm" len="sm"/>
            <a:tailEnd type="triangle" w="med" len="med"/>
          </a:ln>
        </p:spPr>
      </p:cxnSp>
      <p:cxnSp>
        <p:nvCxnSpPr>
          <p:cNvPr id="229" name="Google Shape;229;g23735935606_1_58"/>
          <p:cNvCxnSpPr/>
          <p:nvPr/>
        </p:nvCxnSpPr>
        <p:spPr>
          <a:xfrm rot="10800000">
            <a:off x="2642263" y="3989637"/>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30" name="Google Shape;230;g23735935606_1_58"/>
          <p:cNvCxnSpPr/>
          <p:nvPr/>
        </p:nvCxnSpPr>
        <p:spPr>
          <a:xfrm>
            <a:off x="2642263" y="4267737"/>
            <a:ext cx="2376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31" name="Google Shape;231;g23735935606_1_58"/>
          <p:cNvCxnSpPr/>
          <p:nvPr/>
        </p:nvCxnSpPr>
        <p:spPr>
          <a:xfrm rot="10800000">
            <a:off x="2637499" y="4778592"/>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32" name="Google Shape;232;g23735935606_1_58"/>
          <p:cNvCxnSpPr/>
          <p:nvPr/>
        </p:nvCxnSpPr>
        <p:spPr>
          <a:xfrm>
            <a:off x="2637499" y="5056692"/>
            <a:ext cx="2376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33" name="Google Shape;233;g23735935606_1_58"/>
          <p:cNvCxnSpPr/>
          <p:nvPr/>
        </p:nvCxnSpPr>
        <p:spPr>
          <a:xfrm rot="10800000">
            <a:off x="2397368" y="5504789"/>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34" name="Google Shape;234;g23735935606_1_58"/>
          <p:cNvCxnSpPr/>
          <p:nvPr/>
        </p:nvCxnSpPr>
        <p:spPr>
          <a:xfrm rot="10800000">
            <a:off x="2163668" y="5782889"/>
            <a:ext cx="233700" cy="0"/>
          </a:xfrm>
          <a:prstGeom prst="straightConnector1">
            <a:avLst/>
          </a:prstGeom>
          <a:noFill/>
          <a:ln w="9525" cap="flat" cmpd="sng">
            <a:solidFill>
              <a:srgbClr val="00B050"/>
            </a:solidFill>
            <a:prstDash val="solid"/>
            <a:miter lim="800000"/>
            <a:headEnd type="none" w="sm" len="sm"/>
            <a:tailEnd type="triangle" w="med" len="med"/>
          </a:ln>
        </p:spPr>
      </p:cxnSp>
      <p:sp>
        <p:nvSpPr>
          <p:cNvPr id="235" name="Google Shape;235;g23735935606_1_58"/>
          <p:cNvSpPr txBox="1"/>
          <p:nvPr/>
        </p:nvSpPr>
        <p:spPr>
          <a:xfrm>
            <a:off x="255041" y="3229813"/>
            <a:ext cx="1229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Hip angles</a:t>
            </a:r>
            <a:endParaRPr>
              <a:latin typeface="+mj-lt"/>
            </a:endParaRPr>
          </a:p>
        </p:txBody>
      </p:sp>
      <p:sp>
        <p:nvSpPr>
          <p:cNvPr id="236" name="Google Shape;236;g23735935606_1_58"/>
          <p:cNvSpPr txBox="1"/>
          <p:nvPr/>
        </p:nvSpPr>
        <p:spPr>
          <a:xfrm>
            <a:off x="38160" y="4494206"/>
            <a:ext cx="1229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Knee angles</a:t>
            </a:r>
            <a:endParaRPr>
              <a:latin typeface="+mj-lt"/>
            </a:endParaRPr>
          </a:p>
        </p:txBody>
      </p:sp>
      <p:sp>
        <p:nvSpPr>
          <p:cNvPr id="237" name="Google Shape;237;g23735935606_1_58"/>
          <p:cNvSpPr txBox="1"/>
          <p:nvPr/>
        </p:nvSpPr>
        <p:spPr>
          <a:xfrm>
            <a:off x="156912" y="5342175"/>
            <a:ext cx="12297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Ankle angles</a:t>
            </a:r>
            <a:endParaRPr>
              <a:latin typeface="+mj-lt"/>
            </a:endParaRPr>
          </a:p>
        </p:txBody>
      </p:sp>
      <p:sp>
        <p:nvSpPr>
          <p:cNvPr id="238" name="Google Shape;238;g23735935606_1_58"/>
          <p:cNvSpPr txBox="1"/>
          <p:nvPr/>
        </p:nvSpPr>
        <p:spPr>
          <a:xfrm>
            <a:off x="1738446" y="1442548"/>
            <a:ext cx="841500" cy="307800"/>
          </a:xfrm>
          <a:prstGeom prst="rect">
            <a:avLst/>
          </a:prstGeom>
          <a:solidFill>
            <a:srgbClr val="DDEAF6"/>
          </a:solidFill>
          <a:ln w="9525" cap="flat" cmpd="sng">
            <a:solidFill>
              <a:srgbClr val="9CC2E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C00000"/>
                </a:solidFill>
                <a:latin typeface="+mj-lt"/>
                <a:ea typeface="Calibri"/>
                <a:cs typeface="Calibri"/>
                <a:sym typeface="Calibri"/>
              </a:rPr>
              <a:t>Aim 1</a:t>
            </a:r>
            <a:endParaRPr>
              <a:latin typeface="+mj-lt"/>
            </a:endParaRPr>
          </a:p>
        </p:txBody>
      </p:sp>
      <p:cxnSp>
        <p:nvCxnSpPr>
          <p:cNvPr id="239" name="Google Shape;239;g23735935606_1_58"/>
          <p:cNvCxnSpPr/>
          <p:nvPr/>
        </p:nvCxnSpPr>
        <p:spPr>
          <a:xfrm rot="10800000">
            <a:off x="10683829" y="3403100"/>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40" name="Google Shape;240;g23735935606_1_58"/>
          <p:cNvCxnSpPr/>
          <p:nvPr/>
        </p:nvCxnSpPr>
        <p:spPr>
          <a:xfrm>
            <a:off x="10683829" y="3681200"/>
            <a:ext cx="206700" cy="0"/>
          </a:xfrm>
          <a:prstGeom prst="straightConnector1">
            <a:avLst/>
          </a:prstGeom>
          <a:noFill/>
          <a:ln w="9525" cap="flat" cmpd="sng">
            <a:solidFill>
              <a:srgbClr val="00B050"/>
            </a:solidFill>
            <a:prstDash val="solid"/>
            <a:miter lim="800000"/>
            <a:headEnd type="none" w="sm" len="sm"/>
            <a:tailEnd type="triangle" w="med" len="med"/>
          </a:ln>
        </p:spPr>
      </p:cxnSp>
      <p:cxnSp>
        <p:nvCxnSpPr>
          <p:cNvPr id="241" name="Google Shape;241;g23735935606_1_58"/>
          <p:cNvCxnSpPr/>
          <p:nvPr/>
        </p:nvCxnSpPr>
        <p:spPr>
          <a:xfrm rot="10800000">
            <a:off x="10212955" y="4091288"/>
            <a:ext cx="0" cy="195900"/>
          </a:xfrm>
          <a:prstGeom prst="straightConnector1">
            <a:avLst/>
          </a:prstGeom>
          <a:noFill/>
          <a:ln w="9525" cap="flat" cmpd="sng">
            <a:solidFill>
              <a:srgbClr val="FF0000"/>
            </a:solidFill>
            <a:prstDash val="solid"/>
            <a:miter lim="800000"/>
            <a:headEnd type="none" w="sm" len="sm"/>
            <a:tailEnd type="triangle" w="med" len="med"/>
          </a:ln>
        </p:spPr>
      </p:cxnSp>
      <p:cxnSp>
        <p:nvCxnSpPr>
          <p:cNvPr id="242" name="Google Shape;242;g23735935606_1_58"/>
          <p:cNvCxnSpPr/>
          <p:nvPr/>
        </p:nvCxnSpPr>
        <p:spPr>
          <a:xfrm rot="10800000">
            <a:off x="9979255" y="4287188"/>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43" name="Google Shape;243;g23735935606_1_58"/>
          <p:cNvCxnSpPr/>
          <p:nvPr/>
        </p:nvCxnSpPr>
        <p:spPr>
          <a:xfrm rot="10800000">
            <a:off x="10206605" y="4370466"/>
            <a:ext cx="0" cy="189900"/>
          </a:xfrm>
          <a:prstGeom prst="straightConnector1">
            <a:avLst/>
          </a:prstGeom>
          <a:noFill/>
          <a:ln w="9525" cap="flat" cmpd="sng">
            <a:solidFill>
              <a:srgbClr val="FF0000"/>
            </a:solidFill>
            <a:prstDash val="solid"/>
            <a:miter lim="800000"/>
            <a:headEnd type="none" w="sm" len="sm"/>
            <a:tailEnd type="triangle" w="med" len="med"/>
          </a:ln>
        </p:spPr>
      </p:cxnSp>
      <p:cxnSp>
        <p:nvCxnSpPr>
          <p:cNvPr id="244" name="Google Shape;244;g23735935606_1_58"/>
          <p:cNvCxnSpPr/>
          <p:nvPr/>
        </p:nvCxnSpPr>
        <p:spPr>
          <a:xfrm rot="10800000">
            <a:off x="9972905" y="4560366"/>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45" name="Google Shape;245;g23735935606_1_58"/>
          <p:cNvCxnSpPr/>
          <p:nvPr/>
        </p:nvCxnSpPr>
        <p:spPr>
          <a:xfrm rot="10800000">
            <a:off x="10206605" y="4594383"/>
            <a:ext cx="0" cy="207600"/>
          </a:xfrm>
          <a:prstGeom prst="straightConnector1">
            <a:avLst/>
          </a:prstGeom>
          <a:noFill/>
          <a:ln w="9525" cap="flat" cmpd="sng">
            <a:solidFill>
              <a:srgbClr val="FF0000"/>
            </a:solidFill>
            <a:prstDash val="solid"/>
            <a:miter lim="800000"/>
            <a:headEnd type="none" w="sm" len="sm"/>
            <a:tailEnd type="triangle" w="med" len="med"/>
          </a:ln>
        </p:spPr>
      </p:cxnSp>
      <p:cxnSp>
        <p:nvCxnSpPr>
          <p:cNvPr id="246" name="Google Shape;246;g23735935606_1_58"/>
          <p:cNvCxnSpPr/>
          <p:nvPr/>
        </p:nvCxnSpPr>
        <p:spPr>
          <a:xfrm rot="10800000">
            <a:off x="9972905" y="4801983"/>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47" name="Google Shape;247;g23735935606_1_58"/>
          <p:cNvCxnSpPr/>
          <p:nvPr/>
        </p:nvCxnSpPr>
        <p:spPr>
          <a:xfrm rot="10800000">
            <a:off x="10210574" y="5069666"/>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48" name="Google Shape;248;g23735935606_1_58"/>
          <p:cNvCxnSpPr/>
          <p:nvPr/>
        </p:nvCxnSpPr>
        <p:spPr>
          <a:xfrm rot="10800000">
            <a:off x="9976874" y="5347766"/>
            <a:ext cx="2337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49" name="Google Shape;249;g23735935606_1_58"/>
          <p:cNvCxnSpPr/>
          <p:nvPr/>
        </p:nvCxnSpPr>
        <p:spPr>
          <a:xfrm rot="10800000">
            <a:off x="11166396" y="4351061"/>
            <a:ext cx="0" cy="196500"/>
          </a:xfrm>
          <a:prstGeom prst="straightConnector1">
            <a:avLst/>
          </a:prstGeom>
          <a:noFill/>
          <a:ln w="9525" cap="flat" cmpd="sng">
            <a:solidFill>
              <a:srgbClr val="FF0000"/>
            </a:solidFill>
            <a:prstDash val="solid"/>
            <a:miter lim="800000"/>
            <a:headEnd type="none" w="sm" len="sm"/>
            <a:tailEnd type="triangle" w="med" len="med"/>
          </a:ln>
        </p:spPr>
      </p:cxnSp>
      <p:cxnSp>
        <p:nvCxnSpPr>
          <p:cNvPr id="250" name="Google Shape;250;g23735935606_1_58"/>
          <p:cNvCxnSpPr/>
          <p:nvPr/>
        </p:nvCxnSpPr>
        <p:spPr>
          <a:xfrm>
            <a:off x="11166396" y="4547561"/>
            <a:ext cx="2376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51" name="Google Shape;251;g23735935606_1_58"/>
          <p:cNvCxnSpPr/>
          <p:nvPr/>
        </p:nvCxnSpPr>
        <p:spPr>
          <a:xfrm rot="10800000">
            <a:off x="11169571" y="4623925"/>
            <a:ext cx="0" cy="196500"/>
          </a:xfrm>
          <a:prstGeom prst="straightConnector1">
            <a:avLst/>
          </a:prstGeom>
          <a:noFill/>
          <a:ln w="9525" cap="flat" cmpd="sng">
            <a:solidFill>
              <a:srgbClr val="FF0000"/>
            </a:solidFill>
            <a:prstDash val="solid"/>
            <a:miter lim="800000"/>
            <a:headEnd type="none" w="sm" len="sm"/>
            <a:tailEnd type="triangle" w="med" len="med"/>
          </a:ln>
        </p:spPr>
      </p:cxnSp>
      <p:cxnSp>
        <p:nvCxnSpPr>
          <p:cNvPr id="252" name="Google Shape;252;g23735935606_1_58"/>
          <p:cNvCxnSpPr/>
          <p:nvPr/>
        </p:nvCxnSpPr>
        <p:spPr>
          <a:xfrm>
            <a:off x="11169571" y="4820425"/>
            <a:ext cx="2376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53" name="Google Shape;253;g23735935606_1_58"/>
          <p:cNvCxnSpPr/>
          <p:nvPr/>
        </p:nvCxnSpPr>
        <p:spPr>
          <a:xfrm rot="10800000">
            <a:off x="11166396" y="5061277"/>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54" name="Google Shape;254;g23735935606_1_58"/>
          <p:cNvCxnSpPr/>
          <p:nvPr/>
        </p:nvCxnSpPr>
        <p:spPr>
          <a:xfrm>
            <a:off x="11166396" y="5339377"/>
            <a:ext cx="237600" cy="0"/>
          </a:xfrm>
          <a:prstGeom prst="straightConnector1">
            <a:avLst/>
          </a:prstGeom>
          <a:noFill/>
          <a:ln w="9525" cap="flat" cmpd="sng">
            <a:solidFill>
              <a:srgbClr val="4040FF"/>
            </a:solidFill>
            <a:prstDash val="solid"/>
            <a:miter lim="800000"/>
            <a:headEnd type="none" w="sm" len="sm"/>
            <a:tailEnd type="triangle" w="med" len="med"/>
          </a:ln>
        </p:spPr>
      </p:cxnSp>
      <p:sp>
        <p:nvSpPr>
          <p:cNvPr id="255" name="Google Shape;255;g23735935606_1_58"/>
          <p:cNvSpPr txBox="1"/>
          <p:nvPr/>
        </p:nvSpPr>
        <p:spPr>
          <a:xfrm>
            <a:off x="10187498" y="1442546"/>
            <a:ext cx="841500" cy="307800"/>
          </a:xfrm>
          <a:prstGeom prst="rect">
            <a:avLst/>
          </a:prstGeom>
          <a:solidFill>
            <a:srgbClr val="DDEAF6"/>
          </a:solidFill>
          <a:ln w="9525" cap="flat" cmpd="sng">
            <a:solidFill>
              <a:srgbClr val="9CC2E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C00000"/>
                </a:solidFill>
                <a:latin typeface="+mj-lt"/>
                <a:ea typeface="Calibri"/>
                <a:cs typeface="Calibri"/>
                <a:sym typeface="Calibri"/>
              </a:rPr>
              <a:t>Aim 3</a:t>
            </a:r>
            <a:endParaRPr>
              <a:latin typeface="+mj-lt"/>
            </a:endParaRPr>
          </a:p>
        </p:txBody>
      </p:sp>
      <p:sp>
        <p:nvSpPr>
          <p:cNvPr id="256" name="Google Shape;256;g23735935606_1_58"/>
          <p:cNvSpPr/>
          <p:nvPr/>
        </p:nvSpPr>
        <p:spPr>
          <a:xfrm>
            <a:off x="9839731" y="3991183"/>
            <a:ext cx="641496" cy="977378"/>
          </a:xfrm>
          <a:custGeom>
            <a:avLst/>
            <a:gdLst/>
            <a:ahLst/>
            <a:cxnLst/>
            <a:rect l="l" t="t" r="r" b="b"/>
            <a:pathLst>
              <a:path w="641496" h="977378" extrusionOk="0">
                <a:moveTo>
                  <a:pt x="572614" y="49158"/>
                </a:moveTo>
                <a:cubicBezTo>
                  <a:pt x="538324" y="25028"/>
                  <a:pt x="440534" y="8518"/>
                  <a:pt x="397354" y="3438"/>
                </a:cubicBezTo>
                <a:cubicBezTo>
                  <a:pt x="354174" y="-1642"/>
                  <a:pt x="341474" y="-4182"/>
                  <a:pt x="313534" y="18678"/>
                </a:cubicBezTo>
                <a:cubicBezTo>
                  <a:pt x="285594" y="41538"/>
                  <a:pt x="267814" y="115198"/>
                  <a:pt x="229714" y="140598"/>
                </a:cubicBezTo>
                <a:cubicBezTo>
                  <a:pt x="191614" y="165998"/>
                  <a:pt x="115414" y="150758"/>
                  <a:pt x="84934" y="171078"/>
                </a:cubicBezTo>
                <a:cubicBezTo>
                  <a:pt x="54454" y="191398"/>
                  <a:pt x="53184" y="214258"/>
                  <a:pt x="46834" y="262518"/>
                </a:cubicBezTo>
                <a:cubicBezTo>
                  <a:pt x="40484" y="310778"/>
                  <a:pt x="54454" y="388248"/>
                  <a:pt x="46834" y="460638"/>
                </a:cubicBezTo>
                <a:cubicBezTo>
                  <a:pt x="39214" y="533028"/>
                  <a:pt x="-7776" y="620658"/>
                  <a:pt x="1114" y="696858"/>
                </a:cubicBezTo>
                <a:cubicBezTo>
                  <a:pt x="10004" y="773058"/>
                  <a:pt x="59534" y="872118"/>
                  <a:pt x="100174" y="917838"/>
                </a:cubicBezTo>
                <a:cubicBezTo>
                  <a:pt x="140814" y="963558"/>
                  <a:pt x="183994" y="962288"/>
                  <a:pt x="244954" y="971178"/>
                </a:cubicBezTo>
                <a:cubicBezTo>
                  <a:pt x="305914" y="980068"/>
                  <a:pt x="410054" y="978798"/>
                  <a:pt x="465934" y="971178"/>
                </a:cubicBezTo>
                <a:cubicBezTo>
                  <a:pt x="521814" y="963558"/>
                  <a:pt x="559914" y="961018"/>
                  <a:pt x="580234" y="925458"/>
                </a:cubicBezTo>
                <a:cubicBezTo>
                  <a:pt x="600554" y="889898"/>
                  <a:pt x="589124" y="807348"/>
                  <a:pt x="587854" y="757818"/>
                </a:cubicBezTo>
                <a:cubicBezTo>
                  <a:pt x="586584" y="708288"/>
                  <a:pt x="567534" y="681618"/>
                  <a:pt x="572614" y="628278"/>
                </a:cubicBezTo>
                <a:cubicBezTo>
                  <a:pt x="577694" y="574938"/>
                  <a:pt x="606904" y="501278"/>
                  <a:pt x="618334" y="437778"/>
                </a:cubicBezTo>
                <a:cubicBezTo>
                  <a:pt x="629764" y="374278"/>
                  <a:pt x="643734" y="295538"/>
                  <a:pt x="641194" y="247278"/>
                </a:cubicBezTo>
                <a:cubicBezTo>
                  <a:pt x="638654" y="199018"/>
                  <a:pt x="611984" y="178698"/>
                  <a:pt x="603094" y="148218"/>
                </a:cubicBezTo>
                <a:cubicBezTo>
                  <a:pt x="594204" y="117738"/>
                  <a:pt x="606904" y="73288"/>
                  <a:pt x="572614" y="49158"/>
                </a:cubicBezTo>
                <a:close/>
              </a:path>
            </a:pathLst>
          </a:custGeom>
          <a:solidFill>
            <a:srgbClr val="FFF2CC">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g23735935606_1_58"/>
          <p:cNvSpPr/>
          <p:nvPr/>
        </p:nvSpPr>
        <p:spPr>
          <a:xfrm>
            <a:off x="10976513" y="4300400"/>
            <a:ext cx="571241" cy="701383"/>
          </a:xfrm>
          <a:custGeom>
            <a:avLst/>
            <a:gdLst/>
            <a:ahLst/>
            <a:cxnLst/>
            <a:rect l="l" t="t" r="r" b="b"/>
            <a:pathLst>
              <a:path w="571241" h="701383" extrusionOk="0">
                <a:moveTo>
                  <a:pt x="426432" y="22860"/>
                </a:moveTo>
                <a:cubicBezTo>
                  <a:pt x="392777" y="12700"/>
                  <a:pt x="359122" y="2540"/>
                  <a:pt x="327372" y="0"/>
                </a:cubicBezTo>
                <a:lnTo>
                  <a:pt x="235932" y="7620"/>
                </a:lnTo>
                <a:cubicBezTo>
                  <a:pt x="206722" y="10160"/>
                  <a:pt x="181322" y="6350"/>
                  <a:pt x="152112" y="15240"/>
                </a:cubicBezTo>
                <a:cubicBezTo>
                  <a:pt x="122902" y="24130"/>
                  <a:pt x="79722" y="41910"/>
                  <a:pt x="60672" y="60960"/>
                </a:cubicBezTo>
                <a:cubicBezTo>
                  <a:pt x="41622" y="80010"/>
                  <a:pt x="40352" y="96520"/>
                  <a:pt x="37812" y="129540"/>
                </a:cubicBezTo>
                <a:cubicBezTo>
                  <a:pt x="35272" y="162560"/>
                  <a:pt x="50512" y="209550"/>
                  <a:pt x="45432" y="259080"/>
                </a:cubicBezTo>
                <a:cubicBezTo>
                  <a:pt x="40352" y="308610"/>
                  <a:pt x="13682" y="382270"/>
                  <a:pt x="7332" y="426720"/>
                </a:cubicBezTo>
                <a:cubicBezTo>
                  <a:pt x="982" y="471170"/>
                  <a:pt x="-5368" y="486410"/>
                  <a:pt x="7332" y="525780"/>
                </a:cubicBezTo>
                <a:cubicBezTo>
                  <a:pt x="20032" y="565150"/>
                  <a:pt x="36542" y="633730"/>
                  <a:pt x="83532" y="662940"/>
                </a:cubicBezTo>
                <a:cubicBezTo>
                  <a:pt x="130522" y="692150"/>
                  <a:pt x="218152" y="703580"/>
                  <a:pt x="289272" y="701040"/>
                </a:cubicBezTo>
                <a:cubicBezTo>
                  <a:pt x="360392" y="698500"/>
                  <a:pt x="463262" y="675640"/>
                  <a:pt x="510252" y="647700"/>
                </a:cubicBezTo>
                <a:cubicBezTo>
                  <a:pt x="557242" y="619760"/>
                  <a:pt x="569942" y="572770"/>
                  <a:pt x="571212" y="533400"/>
                </a:cubicBezTo>
                <a:cubicBezTo>
                  <a:pt x="572482" y="494030"/>
                  <a:pt x="531842" y="458470"/>
                  <a:pt x="517872" y="411480"/>
                </a:cubicBezTo>
                <a:cubicBezTo>
                  <a:pt x="503902" y="364490"/>
                  <a:pt x="492472" y="299720"/>
                  <a:pt x="487392" y="251460"/>
                </a:cubicBezTo>
                <a:cubicBezTo>
                  <a:pt x="482312" y="203200"/>
                  <a:pt x="495012" y="153670"/>
                  <a:pt x="487392" y="121920"/>
                </a:cubicBezTo>
                <a:cubicBezTo>
                  <a:pt x="479772" y="90170"/>
                  <a:pt x="460722" y="75565"/>
                  <a:pt x="426432" y="22860"/>
                </a:cubicBezTo>
                <a:close/>
              </a:path>
            </a:pathLst>
          </a:custGeom>
          <a:solidFill>
            <a:srgbClr val="FFF2CC">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g23735935606_1_58"/>
          <p:cNvSpPr txBox="1"/>
          <p:nvPr/>
        </p:nvSpPr>
        <p:spPr>
          <a:xfrm>
            <a:off x="7266735" y="3990900"/>
            <a:ext cx="18330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i="1">
                <a:solidFill>
                  <a:srgbClr val="7F7F7F"/>
                </a:solidFill>
                <a:latin typeface="+mj-lt"/>
                <a:ea typeface="Calibri"/>
                <a:cs typeface="Calibri"/>
                <a:sym typeface="Calibri"/>
              </a:rPr>
              <a:t>Same orientation, different attachment</a:t>
            </a:r>
            <a:endParaRPr>
              <a:latin typeface="+mj-lt"/>
            </a:endParaRPr>
          </a:p>
        </p:txBody>
      </p:sp>
      <p:sp>
        <p:nvSpPr>
          <p:cNvPr id="259" name="Google Shape;259;g23735935606_1_58"/>
          <p:cNvSpPr txBox="1"/>
          <p:nvPr/>
        </p:nvSpPr>
        <p:spPr>
          <a:xfrm>
            <a:off x="8894036" y="3383702"/>
            <a:ext cx="1229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Hip angles</a:t>
            </a:r>
            <a:endParaRPr>
              <a:latin typeface="+mj-lt"/>
            </a:endParaRPr>
          </a:p>
          <a:p>
            <a:pPr marL="0" marR="0" lvl="0" indent="0" algn="ctr" rtl="0">
              <a:spcBef>
                <a:spcPts val="0"/>
              </a:spcBef>
              <a:spcAft>
                <a:spcPts val="0"/>
              </a:spcAft>
              <a:buNone/>
            </a:pPr>
            <a:r>
              <a:rPr lang="en-US" sz="1400">
                <a:solidFill>
                  <a:schemeClr val="dk1"/>
                </a:solidFill>
                <a:latin typeface="+mj-lt"/>
                <a:ea typeface="Calibri"/>
                <a:cs typeface="Calibri"/>
                <a:sym typeface="Calibri"/>
              </a:rPr>
              <a:t>(1, 2, 3)</a:t>
            </a:r>
            <a:endParaRPr>
              <a:latin typeface="+mj-lt"/>
            </a:endParaRPr>
          </a:p>
        </p:txBody>
      </p:sp>
      <p:sp>
        <p:nvSpPr>
          <p:cNvPr id="260" name="Google Shape;260;g23735935606_1_58"/>
          <p:cNvSpPr txBox="1"/>
          <p:nvPr/>
        </p:nvSpPr>
        <p:spPr>
          <a:xfrm>
            <a:off x="8554754" y="4871311"/>
            <a:ext cx="1229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Knee angles</a:t>
            </a:r>
            <a:endParaRPr>
              <a:latin typeface="+mj-lt"/>
            </a:endParaRPr>
          </a:p>
          <a:p>
            <a:pPr marL="0" marR="0" lvl="0" indent="0" algn="ctr" rtl="0">
              <a:spcBef>
                <a:spcPts val="0"/>
              </a:spcBef>
              <a:spcAft>
                <a:spcPts val="0"/>
              </a:spcAft>
              <a:buNone/>
            </a:pPr>
            <a:r>
              <a:rPr lang="en-US" sz="1400">
                <a:solidFill>
                  <a:schemeClr val="dk1"/>
                </a:solidFill>
                <a:latin typeface="+mj-lt"/>
                <a:ea typeface="Calibri"/>
                <a:cs typeface="Calibri"/>
                <a:sym typeface="Calibri"/>
              </a:rPr>
              <a:t>(1, 2, 3)</a:t>
            </a:r>
            <a:endParaRPr>
              <a:latin typeface="+mj-lt"/>
            </a:endParaRPr>
          </a:p>
        </p:txBody>
      </p:sp>
      <p:sp>
        <p:nvSpPr>
          <p:cNvPr id="261" name="Google Shape;261;g23735935606_1_58"/>
          <p:cNvSpPr txBox="1"/>
          <p:nvPr/>
        </p:nvSpPr>
        <p:spPr>
          <a:xfrm>
            <a:off x="5456428" y="1442547"/>
            <a:ext cx="841500" cy="307800"/>
          </a:xfrm>
          <a:prstGeom prst="rect">
            <a:avLst/>
          </a:prstGeom>
          <a:solidFill>
            <a:srgbClr val="DDEAF6"/>
          </a:solidFill>
          <a:ln w="9525" cap="flat" cmpd="sng">
            <a:solidFill>
              <a:srgbClr val="9CC2E5"/>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rgbClr val="C00000"/>
                </a:solidFill>
                <a:latin typeface="+mj-lt"/>
                <a:ea typeface="Calibri"/>
                <a:cs typeface="Calibri"/>
                <a:sym typeface="Calibri"/>
              </a:rPr>
              <a:t>Aim 2</a:t>
            </a:r>
            <a:endParaRPr>
              <a:latin typeface="+mj-lt"/>
            </a:endParaRPr>
          </a:p>
        </p:txBody>
      </p:sp>
      <p:cxnSp>
        <p:nvCxnSpPr>
          <p:cNvPr id="262" name="Google Shape;262;g23735935606_1_58"/>
          <p:cNvCxnSpPr/>
          <p:nvPr/>
        </p:nvCxnSpPr>
        <p:spPr>
          <a:xfrm rot="10800000">
            <a:off x="6318948" y="4216297"/>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63" name="Google Shape;263;g23735935606_1_58"/>
          <p:cNvCxnSpPr/>
          <p:nvPr/>
        </p:nvCxnSpPr>
        <p:spPr>
          <a:xfrm>
            <a:off x="6318948" y="4494397"/>
            <a:ext cx="237600" cy="0"/>
          </a:xfrm>
          <a:prstGeom prst="straightConnector1">
            <a:avLst/>
          </a:prstGeom>
          <a:noFill/>
          <a:ln w="9525" cap="flat" cmpd="sng">
            <a:solidFill>
              <a:srgbClr val="4040FF"/>
            </a:solidFill>
            <a:prstDash val="solid"/>
            <a:miter lim="800000"/>
            <a:headEnd type="none" w="sm" len="sm"/>
            <a:tailEnd type="triangle" w="med" len="med"/>
          </a:ln>
        </p:spPr>
      </p:cxnSp>
      <p:cxnSp>
        <p:nvCxnSpPr>
          <p:cNvPr id="264" name="Google Shape;264;g23735935606_1_58"/>
          <p:cNvCxnSpPr/>
          <p:nvPr/>
        </p:nvCxnSpPr>
        <p:spPr>
          <a:xfrm rot="10800000">
            <a:off x="6065153" y="4222280"/>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65" name="Google Shape;265;g23735935606_1_58"/>
          <p:cNvCxnSpPr/>
          <p:nvPr/>
        </p:nvCxnSpPr>
        <p:spPr>
          <a:xfrm rot="10800000">
            <a:off x="5831453" y="4500380"/>
            <a:ext cx="233700" cy="0"/>
          </a:xfrm>
          <a:prstGeom prst="straightConnector1">
            <a:avLst/>
          </a:prstGeom>
          <a:noFill/>
          <a:ln w="9525" cap="flat" cmpd="sng">
            <a:solidFill>
              <a:srgbClr val="00B050"/>
            </a:solidFill>
            <a:prstDash val="solid"/>
            <a:miter lim="800000"/>
            <a:headEnd type="none" w="sm" len="sm"/>
            <a:tailEnd type="triangle" w="med" len="med"/>
          </a:ln>
        </p:spPr>
      </p:cxnSp>
      <p:cxnSp>
        <p:nvCxnSpPr>
          <p:cNvPr id="266" name="Google Shape;266;g23735935606_1_58"/>
          <p:cNvCxnSpPr/>
          <p:nvPr/>
        </p:nvCxnSpPr>
        <p:spPr>
          <a:xfrm rot="10800000">
            <a:off x="5846549" y="3351997"/>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67" name="Google Shape;267;g23735935606_1_58"/>
          <p:cNvCxnSpPr/>
          <p:nvPr/>
        </p:nvCxnSpPr>
        <p:spPr>
          <a:xfrm>
            <a:off x="5846549" y="3630097"/>
            <a:ext cx="206700" cy="0"/>
          </a:xfrm>
          <a:prstGeom prst="straightConnector1">
            <a:avLst/>
          </a:prstGeom>
          <a:noFill/>
          <a:ln w="9525" cap="flat" cmpd="sng">
            <a:solidFill>
              <a:srgbClr val="00B050"/>
            </a:solidFill>
            <a:prstDash val="solid"/>
            <a:miter lim="800000"/>
            <a:headEnd type="none" w="sm" len="sm"/>
            <a:tailEnd type="triangle" w="med" len="med"/>
          </a:ln>
        </p:spPr>
      </p:cxnSp>
      <p:cxnSp>
        <p:nvCxnSpPr>
          <p:cNvPr id="268" name="Google Shape;268;g23735935606_1_58"/>
          <p:cNvCxnSpPr/>
          <p:nvPr/>
        </p:nvCxnSpPr>
        <p:spPr>
          <a:xfrm rot="10800000">
            <a:off x="6323899" y="5014252"/>
            <a:ext cx="0" cy="2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69" name="Google Shape;269;g23735935606_1_58"/>
          <p:cNvCxnSpPr/>
          <p:nvPr/>
        </p:nvCxnSpPr>
        <p:spPr>
          <a:xfrm>
            <a:off x="6323899" y="5292352"/>
            <a:ext cx="237600" cy="0"/>
          </a:xfrm>
          <a:prstGeom prst="straightConnector1">
            <a:avLst/>
          </a:prstGeom>
          <a:noFill/>
          <a:ln w="9525" cap="flat" cmpd="sng">
            <a:solidFill>
              <a:srgbClr val="4040FF"/>
            </a:solidFill>
            <a:prstDash val="solid"/>
            <a:miter lim="800000"/>
            <a:headEnd type="none" w="sm" len="sm"/>
            <a:tailEnd type="triangle" w="med" len="med"/>
          </a:ln>
        </p:spPr>
      </p:cxnSp>
      <p:sp>
        <p:nvSpPr>
          <p:cNvPr id="270" name="Google Shape;270;g23735935606_1_58"/>
          <p:cNvSpPr/>
          <p:nvPr/>
        </p:nvSpPr>
        <p:spPr>
          <a:xfrm>
            <a:off x="5804130" y="4173365"/>
            <a:ext cx="830232" cy="496485"/>
          </a:xfrm>
          <a:custGeom>
            <a:avLst/>
            <a:gdLst/>
            <a:ahLst/>
            <a:cxnLst/>
            <a:rect l="l" t="t" r="r" b="b"/>
            <a:pathLst>
              <a:path w="830232" h="496485" extrusionOk="0">
                <a:moveTo>
                  <a:pt x="389611" y="1071"/>
                </a:moveTo>
                <a:cubicBezTo>
                  <a:pt x="356274" y="-1310"/>
                  <a:pt x="331667" y="277"/>
                  <a:pt x="289598" y="5833"/>
                </a:cubicBezTo>
                <a:cubicBezTo>
                  <a:pt x="247529" y="11389"/>
                  <a:pt x="161010" y="15358"/>
                  <a:pt x="137198" y="34408"/>
                </a:cubicBezTo>
                <a:cubicBezTo>
                  <a:pt x="113386" y="53458"/>
                  <a:pt x="152279" y="93146"/>
                  <a:pt x="146723" y="120133"/>
                </a:cubicBezTo>
                <a:cubicBezTo>
                  <a:pt x="141167" y="147120"/>
                  <a:pt x="121323" y="174108"/>
                  <a:pt x="103861" y="196333"/>
                </a:cubicBezTo>
                <a:cubicBezTo>
                  <a:pt x="86399" y="218558"/>
                  <a:pt x="58617" y="223321"/>
                  <a:pt x="41948" y="253483"/>
                </a:cubicBezTo>
                <a:cubicBezTo>
                  <a:pt x="25279" y="283645"/>
                  <a:pt x="-12027" y="343177"/>
                  <a:pt x="3848" y="377308"/>
                </a:cubicBezTo>
                <a:cubicBezTo>
                  <a:pt x="19723" y="411439"/>
                  <a:pt x="93542" y="441602"/>
                  <a:pt x="137198" y="458271"/>
                </a:cubicBezTo>
                <a:cubicBezTo>
                  <a:pt x="180854" y="474940"/>
                  <a:pt x="213399" y="470971"/>
                  <a:pt x="265786" y="477321"/>
                </a:cubicBezTo>
                <a:cubicBezTo>
                  <a:pt x="318173" y="483671"/>
                  <a:pt x="384848" y="495577"/>
                  <a:pt x="451523" y="496371"/>
                </a:cubicBezTo>
                <a:cubicBezTo>
                  <a:pt x="518198" y="497165"/>
                  <a:pt x="607099" y="493989"/>
                  <a:pt x="665836" y="482083"/>
                </a:cubicBezTo>
                <a:cubicBezTo>
                  <a:pt x="724574" y="470177"/>
                  <a:pt x="777754" y="455095"/>
                  <a:pt x="803948" y="424933"/>
                </a:cubicBezTo>
                <a:cubicBezTo>
                  <a:pt x="830142" y="394771"/>
                  <a:pt x="837285" y="335239"/>
                  <a:pt x="822998" y="301108"/>
                </a:cubicBezTo>
                <a:cubicBezTo>
                  <a:pt x="808711" y="266977"/>
                  <a:pt x="747592" y="237609"/>
                  <a:pt x="718223" y="220146"/>
                </a:cubicBezTo>
                <a:cubicBezTo>
                  <a:pt x="688854" y="202684"/>
                  <a:pt x="662661" y="209033"/>
                  <a:pt x="646786" y="196333"/>
                </a:cubicBezTo>
                <a:cubicBezTo>
                  <a:pt x="630911" y="183633"/>
                  <a:pt x="633292" y="169346"/>
                  <a:pt x="622973" y="143946"/>
                </a:cubicBezTo>
                <a:cubicBezTo>
                  <a:pt x="612654" y="118546"/>
                  <a:pt x="607098" y="64570"/>
                  <a:pt x="584873" y="43933"/>
                </a:cubicBezTo>
                <a:cubicBezTo>
                  <a:pt x="562648" y="23296"/>
                  <a:pt x="519785" y="26471"/>
                  <a:pt x="489623" y="20121"/>
                </a:cubicBezTo>
                <a:cubicBezTo>
                  <a:pt x="459461" y="13771"/>
                  <a:pt x="422948" y="3452"/>
                  <a:pt x="389611" y="1071"/>
                </a:cubicBezTo>
                <a:close/>
              </a:path>
            </a:pathLst>
          </a:custGeom>
          <a:solidFill>
            <a:srgbClr val="FFF2CC">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g23735935606_1_58"/>
          <p:cNvSpPr txBox="1"/>
          <p:nvPr/>
        </p:nvSpPr>
        <p:spPr>
          <a:xfrm>
            <a:off x="6234158" y="3315187"/>
            <a:ext cx="1229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Hip angles</a:t>
            </a:r>
            <a:endParaRPr>
              <a:latin typeface="+mj-lt"/>
            </a:endParaRPr>
          </a:p>
          <a:p>
            <a:pPr marL="0" marR="0" lvl="0" indent="0" algn="ctr" rtl="0">
              <a:spcBef>
                <a:spcPts val="0"/>
              </a:spcBef>
              <a:spcAft>
                <a:spcPts val="0"/>
              </a:spcAft>
              <a:buNone/>
            </a:pPr>
            <a:r>
              <a:rPr lang="en-US" sz="1400">
                <a:solidFill>
                  <a:schemeClr val="dk1"/>
                </a:solidFill>
                <a:latin typeface="+mj-lt"/>
                <a:ea typeface="Calibri"/>
                <a:cs typeface="Calibri"/>
                <a:sym typeface="Calibri"/>
              </a:rPr>
              <a:t>(1, 2)</a:t>
            </a:r>
            <a:endParaRPr>
              <a:latin typeface="+mj-lt"/>
            </a:endParaRPr>
          </a:p>
        </p:txBody>
      </p:sp>
      <p:sp>
        <p:nvSpPr>
          <p:cNvPr id="272" name="Google Shape;272;g23735935606_1_58"/>
          <p:cNvSpPr txBox="1"/>
          <p:nvPr/>
        </p:nvSpPr>
        <p:spPr>
          <a:xfrm>
            <a:off x="6481939" y="4695466"/>
            <a:ext cx="12297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Knee angles</a:t>
            </a:r>
            <a:endParaRPr>
              <a:latin typeface="+mj-lt"/>
            </a:endParaRPr>
          </a:p>
          <a:p>
            <a:pPr marL="0" marR="0" lvl="0" indent="0" algn="ctr" rtl="0">
              <a:spcBef>
                <a:spcPts val="0"/>
              </a:spcBef>
              <a:spcAft>
                <a:spcPts val="0"/>
              </a:spcAft>
              <a:buNone/>
            </a:pPr>
            <a:r>
              <a:rPr lang="en-US" sz="1400">
                <a:solidFill>
                  <a:schemeClr val="dk1"/>
                </a:solidFill>
                <a:latin typeface="+mj-lt"/>
                <a:ea typeface="Calibri"/>
                <a:cs typeface="Calibri"/>
                <a:sym typeface="Calibri"/>
              </a:rPr>
              <a:t>(1, 2)</a:t>
            </a:r>
            <a:endParaRPr>
              <a:latin typeface="+mj-lt"/>
            </a:endParaRPr>
          </a:p>
        </p:txBody>
      </p:sp>
      <p:sp>
        <p:nvSpPr>
          <p:cNvPr id="273" name="Google Shape;273;g23735935606_1_58"/>
          <p:cNvSpPr txBox="1"/>
          <p:nvPr/>
        </p:nvSpPr>
        <p:spPr>
          <a:xfrm>
            <a:off x="582113" y="1871620"/>
            <a:ext cx="3154200" cy="954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Accuracy of lower-body kinematics using (1) state- estimation filters, and (2) combination of state-estimation filters and biomechanical model</a:t>
            </a:r>
            <a:endParaRPr>
              <a:latin typeface="+mj-lt"/>
            </a:endParaRPr>
          </a:p>
        </p:txBody>
      </p:sp>
      <p:sp>
        <p:nvSpPr>
          <p:cNvPr id="274" name="Google Shape;274;g23735935606_1_58"/>
          <p:cNvSpPr txBox="1"/>
          <p:nvPr/>
        </p:nvSpPr>
        <p:spPr>
          <a:xfrm>
            <a:off x="4329801" y="1871620"/>
            <a:ext cx="31542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Sensitivity analysis of sensor-to-body calibration errors</a:t>
            </a:r>
            <a:endParaRPr>
              <a:latin typeface="+mj-lt"/>
            </a:endParaRPr>
          </a:p>
        </p:txBody>
      </p:sp>
      <p:sp>
        <p:nvSpPr>
          <p:cNvPr id="275" name="Google Shape;275;g23735935606_1_58"/>
          <p:cNvSpPr txBox="1"/>
          <p:nvPr/>
        </p:nvSpPr>
        <p:spPr>
          <a:xfrm>
            <a:off x="9213217" y="1874593"/>
            <a:ext cx="27903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mj-lt"/>
                <a:ea typeface="Calibri"/>
                <a:cs typeface="Calibri"/>
                <a:sym typeface="Calibri"/>
              </a:rPr>
              <a:t>Sensitivity analysis of skin motion artifacts in different tasks</a:t>
            </a:r>
            <a:endParaRPr>
              <a:latin typeface="+mj-lt"/>
            </a:endParaRPr>
          </a:p>
        </p:txBody>
      </p:sp>
      <p:sp>
        <p:nvSpPr>
          <p:cNvPr id="276" name="Google Shape;276;g23735935606_1_58"/>
          <p:cNvSpPr/>
          <p:nvPr/>
        </p:nvSpPr>
        <p:spPr>
          <a:xfrm>
            <a:off x="1539853" y="3157439"/>
            <a:ext cx="806273" cy="1301983"/>
          </a:xfrm>
          <a:custGeom>
            <a:avLst/>
            <a:gdLst/>
            <a:ahLst/>
            <a:cxnLst/>
            <a:rect l="l" t="t" r="r" b="b"/>
            <a:pathLst>
              <a:path w="806273" h="1301983" extrusionOk="0">
                <a:moveTo>
                  <a:pt x="792286" y="5211"/>
                </a:moveTo>
                <a:cubicBezTo>
                  <a:pt x="761526" y="-15762"/>
                  <a:pt x="663655" y="31775"/>
                  <a:pt x="607729" y="55544"/>
                </a:cubicBezTo>
                <a:cubicBezTo>
                  <a:pt x="551803" y="79313"/>
                  <a:pt x="483292" y="110073"/>
                  <a:pt x="456727" y="147823"/>
                </a:cubicBezTo>
                <a:cubicBezTo>
                  <a:pt x="430162" y="185574"/>
                  <a:pt x="451134" y="231713"/>
                  <a:pt x="448338" y="282047"/>
                </a:cubicBezTo>
                <a:cubicBezTo>
                  <a:pt x="445542" y="332381"/>
                  <a:pt x="445542" y="375724"/>
                  <a:pt x="439949" y="449827"/>
                </a:cubicBezTo>
                <a:cubicBezTo>
                  <a:pt x="434356" y="523930"/>
                  <a:pt x="434356" y="648367"/>
                  <a:pt x="414782" y="726664"/>
                </a:cubicBezTo>
                <a:cubicBezTo>
                  <a:pt x="395208" y="804961"/>
                  <a:pt x="351864" y="879064"/>
                  <a:pt x="322503" y="919611"/>
                </a:cubicBezTo>
                <a:cubicBezTo>
                  <a:pt x="293142" y="960158"/>
                  <a:pt x="276363" y="954564"/>
                  <a:pt x="238613" y="969944"/>
                </a:cubicBezTo>
                <a:cubicBezTo>
                  <a:pt x="200863" y="985324"/>
                  <a:pt x="133750" y="986722"/>
                  <a:pt x="96000" y="1011889"/>
                </a:cubicBezTo>
                <a:cubicBezTo>
                  <a:pt x="58250" y="1037056"/>
                  <a:pt x="26092" y="1084594"/>
                  <a:pt x="12110" y="1120946"/>
                </a:cubicBezTo>
                <a:cubicBezTo>
                  <a:pt x="-1872" y="1157298"/>
                  <a:pt x="-6066" y="1202040"/>
                  <a:pt x="12110" y="1230003"/>
                </a:cubicBezTo>
                <a:cubicBezTo>
                  <a:pt x="30286" y="1257966"/>
                  <a:pt x="56851" y="1281735"/>
                  <a:pt x="121167" y="1288726"/>
                </a:cubicBezTo>
                <a:cubicBezTo>
                  <a:pt x="185483" y="1295717"/>
                  <a:pt x="343475" y="1322282"/>
                  <a:pt x="398004" y="1271948"/>
                </a:cubicBezTo>
                <a:cubicBezTo>
                  <a:pt x="452532" y="1221614"/>
                  <a:pt x="432958" y="1062223"/>
                  <a:pt x="448338" y="986722"/>
                </a:cubicBezTo>
                <a:cubicBezTo>
                  <a:pt x="463718" y="911221"/>
                  <a:pt x="472107" y="880462"/>
                  <a:pt x="490283" y="818943"/>
                </a:cubicBezTo>
                <a:cubicBezTo>
                  <a:pt x="508459" y="757424"/>
                  <a:pt x="530830" y="672135"/>
                  <a:pt x="557395" y="617607"/>
                </a:cubicBezTo>
                <a:cubicBezTo>
                  <a:pt x="583960" y="563079"/>
                  <a:pt x="617516" y="525328"/>
                  <a:pt x="649674" y="491772"/>
                </a:cubicBezTo>
                <a:cubicBezTo>
                  <a:pt x="681832" y="458216"/>
                  <a:pt x="726572" y="445633"/>
                  <a:pt x="750341" y="416271"/>
                </a:cubicBezTo>
                <a:cubicBezTo>
                  <a:pt x="774110" y="386910"/>
                  <a:pt x="785295" y="354752"/>
                  <a:pt x="792286" y="315603"/>
                </a:cubicBezTo>
                <a:cubicBezTo>
                  <a:pt x="799277" y="276454"/>
                  <a:pt x="790888" y="231713"/>
                  <a:pt x="792286" y="181379"/>
                </a:cubicBezTo>
                <a:cubicBezTo>
                  <a:pt x="793684" y="131045"/>
                  <a:pt x="823046" y="26184"/>
                  <a:pt x="792286" y="5211"/>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g23735935606_1_58"/>
          <p:cNvSpPr/>
          <p:nvPr/>
        </p:nvSpPr>
        <p:spPr>
          <a:xfrm>
            <a:off x="1497901" y="4135704"/>
            <a:ext cx="401130" cy="1183299"/>
          </a:xfrm>
          <a:custGeom>
            <a:avLst/>
            <a:gdLst/>
            <a:ahLst/>
            <a:cxnLst/>
            <a:rect l="l" t="t" r="r" b="b"/>
            <a:pathLst>
              <a:path w="401130" h="1183299" extrusionOk="0">
                <a:moveTo>
                  <a:pt x="389622" y="16846"/>
                </a:moveTo>
                <a:cubicBezTo>
                  <a:pt x="368650" y="68"/>
                  <a:pt x="312723" y="8457"/>
                  <a:pt x="263787" y="8457"/>
                </a:cubicBezTo>
                <a:cubicBezTo>
                  <a:pt x="214851" y="8457"/>
                  <a:pt x="130961" y="-15312"/>
                  <a:pt x="96007" y="16846"/>
                </a:cubicBezTo>
                <a:cubicBezTo>
                  <a:pt x="61053" y="49004"/>
                  <a:pt x="69442" y="134292"/>
                  <a:pt x="54062" y="201404"/>
                </a:cubicBezTo>
                <a:cubicBezTo>
                  <a:pt x="38682" y="268516"/>
                  <a:pt x="12117" y="357999"/>
                  <a:pt x="3728" y="419518"/>
                </a:cubicBezTo>
                <a:cubicBezTo>
                  <a:pt x="-4661" y="481037"/>
                  <a:pt x="3728" y="570520"/>
                  <a:pt x="3728" y="570520"/>
                </a:cubicBezTo>
                <a:cubicBezTo>
                  <a:pt x="3728" y="608270"/>
                  <a:pt x="2330" y="599882"/>
                  <a:pt x="3728" y="646021"/>
                </a:cubicBezTo>
                <a:cubicBezTo>
                  <a:pt x="5126" y="692160"/>
                  <a:pt x="-1865" y="773254"/>
                  <a:pt x="12117" y="847357"/>
                </a:cubicBezTo>
                <a:cubicBezTo>
                  <a:pt x="26099" y="921460"/>
                  <a:pt x="58256" y="1034711"/>
                  <a:pt x="87618" y="1090637"/>
                </a:cubicBezTo>
                <a:cubicBezTo>
                  <a:pt x="116979" y="1146564"/>
                  <a:pt x="140748" y="1178722"/>
                  <a:pt x="188286" y="1182916"/>
                </a:cubicBezTo>
                <a:cubicBezTo>
                  <a:pt x="235824" y="1187111"/>
                  <a:pt x="337890" y="1156351"/>
                  <a:pt x="372844" y="1115804"/>
                </a:cubicBezTo>
                <a:cubicBezTo>
                  <a:pt x="407798" y="1075257"/>
                  <a:pt x="402206" y="995562"/>
                  <a:pt x="398011" y="939635"/>
                </a:cubicBezTo>
                <a:cubicBezTo>
                  <a:pt x="393817" y="883709"/>
                  <a:pt x="370048" y="822190"/>
                  <a:pt x="347677" y="780245"/>
                </a:cubicBezTo>
                <a:cubicBezTo>
                  <a:pt x="325306" y="738300"/>
                  <a:pt x="298741" y="720124"/>
                  <a:pt x="263787" y="687966"/>
                </a:cubicBezTo>
                <a:cubicBezTo>
                  <a:pt x="228833" y="655808"/>
                  <a:pt x="164517" y="618058"/>
                  <a:pt x="137952" y="587298"/>
                </a:cubicBezTo>
                <a:cubicBezTo>
                  <a:pt x="111387" y="556538"/>
                  <a:pt x="111387" y="534168"/>
                  <a:pt x="104396" y="503408"/>
                </a:cubicBezTo>
                <a:cubicBezTo>
                  <a:pt x="97405" y="472648"/>
                  <a:pt x="83423" y="436296"/>
                  <a:pt x="96007" y="402740"/>
                </a:cubicBezTo>
                <a:cubicBezTo>
                  <a:pt x="108590" y="369184"/>
                  <a:pt x="144943" y="325841"/>
                  <a:pt x="179897" y="302072"/>
                </a:cubicBezTo>
                <a:cubicBezTo>
                  <a:pt x="214851" y="278303"/>
                  <a:pt x="277769" y="275507"/>
                  <a:pt x="305732" y="260127"/>
                </a:cubicBezTo>
                <a:cubicBezTo>
                  <a:pt x="333695" y="244747"/>
                  <a:pt x="333695" y="234960"/>
                  <a:pt x="347677" y="209793"/>
                </a:cubicBezTo>
                <a:cubicBezTo>
                  <a:pt x="361659" y="184626"/>
                  <a:pt x="381233" y="137088"/>
                  <a:pt x="389622" y="109125"/>
                </a:cubicBezTo>
                <a:cubicBezTo>
                  <a:pt x="398011" y="81162"/>
                  <a:pt x="410594" y="33624"/>
                  <a:pt x="389622" y="16846"/>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g23735935606_1_58"/>
          <p:cNvSpPr/>
          <p:nvPr/>
        </p:nvSpPr>
        <p:spPr>
          <a:xfrm>
            <a:off x="1568269" y="4923866"/>
            <a:ext cx="462746" cy="1007187"/>
          </a:xfrm>
          <a:custGeom>
            <a:avLst/>
            <a:gdLst/>
            <a:ahLst/>
            <a:cxnLst/>
            <a:rect l="l" t="t" r="r" b="b"/>
            <a:pathLst>
              <a:path w="462746" h="1007187" extrusionOk="0">
                <a:moveTo>
                  <a:pt x="260531" y="8861"/>
                </a:moveTo>
                <a:cubicBezTo>
                  <a:pt x="235364" y="-7917"/>
                  <a:pt x="151474" y="3268"/>
                  <a:pt x="109529" y="8861"/>
                </a:cubicBezTo>
                <a:cubicBezTo>
                  <a:pt x="67584" y="14454"/>
                  <a:pt x="25639" y="18648"/>
                  <a:pt x="8861" y="42417"/>
                </a:cubicBezTo>
                <a:cubicBezTo>
                  <a:pt x="-7917" y="66186"/>
                  <a:pt x="3268" y="96945"/>
                  <a:pt x="8861" y="151473"/>
                </a:cubicBezTo>
                <a:cubicBezTo>
                  <a:pt x="14454" y="206001"/>
                  <a:pt x="36824" y="299679"/>
                  <a:pt x="42417" y="369587"/>
                </a:cubicBezTo>
                <a:cubicBezTo>
                  <a:pt x="48010" y="439495"/>
                  <a:pt x="38223" y="516395"/>
                  <a:pt x="42417" y="570923"/>
                </a:cubicBezTo>
                <a:cubicBezTo>
                  <a:pt x="46611" y="625451"/>
                  <a:pt x="48010" y="659008"/>
                  <a:pt x="67584" y="696758"/>
                </a:cubicBezTo>
                <a:cubicBezTo>
                  <a:pt x="87158" y="734508"/>
                  <a:pt x="138891" y="761074"/>
                  <a:pt x="159863" y="797426"/>
                </a:cubicBezTo>
                <a:cubicBezTo>
                  <a:pt x="180835" y="833778"/>
                  <a:pt x="164058" y="879918"/>
                  <a:pt x="193419" y="914872"/>
                </a:cubicBezTo>
                <a:cubicBezTo>
                  <a:pt x="222780" y="949826"/>
                  <a:pt x="299680" y="1005753"/>
                  <a:pt x="336032" y="1007151"/>
                </a:cubicBezTo>
                <a:cubicBezTo>
                  <a:pt x="372384" y="1008549"/>
                  <a:pt x="390561" y="969400"/>
                  <a:pt x="411533" y="923261"/>
                </a:cubicBezTo>
                <a:cubicBezTo>
                  <a:pt x="432505" y="877122"/>
                  <a:pt x="468858" y="784843"/>
                  <a:pt x="461867" y="730314"/>
                </a:cubicBezTo>
                <a:cubicBezTo>
                  <a:pt x="454876" y="675786"/>
                  <a:pt x="398950" y="639433"/>
                  <a:pt x="369588" y="596090"/>
                </a:cubicBezTo>
                <a:cubicBezTo>
                  <a:pt x="340227" y="552747"/>
                  <a:pt x="299680" y="514996"/>
                  <a:pt x="285698" y="470255"/>
                </a:cubicBezTo>
                <a:cubicBezTo>
                  <a:pt x="271716" y="425514"/>
                  <a:pt x="288494" y="377976"/>
                  <a:pt x="285698" y="327642"/>
                </a:cubicBezTo>
                <a:cubicBezTo>
                  <a:pt x="282902" y="277308"/>
                  <a:pt x="273115" y="204603"/>
                  <a:pt x="268920" y="168251"/>
                </a:cubicBezTo>
                <a:cubicBezTo>
                  <a:pt x="264725" y="131899"/>
                  <a:pt x="264725" y="131898"/>
                  <a:pt x="260531" y="109528"/>
                </a:cubicBezTo>
                <a:cubicBezTo>
                  <a:pt x="256337" y="87158"/>
                  <a:pt x="285698" y="25639"/>
                  <a:pt x="260531" y="8861"/>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g23735935606_1_58"/>
          <p:cNvSpPr/>
          <p:nvPr/>
        </p:nvSpPr>
        <p:spPr>
          <a:xfrm>
            <a:off x="5692434" y="3486975"/>
            <a:ext cx="767022" cy="1178749"/>
          </a:xfrm>
          <a:custGeom>
            <a:avLst/>
            <a:gdLst/>
            <a:ahLst/>
            <a:cxnLst/>
            <a:rect l="l" t="t" r="r" b="b"/>
            <a:pathLst>
              <a:path w="767022" h="1178749" extrusionOk="0">
                <a:moveTo>
                  <a:pt x="288916" y="11234"/>
                </a:moveTo>
                <a:cubicBezTo>
                  <a:pt x="267944" y="-18128"/>
                  <a:pt x="192443" y="18225"/>
                  <a:pt x="146304" y="28012"/>
                </a:cubicBezTo>
                <a:cubicBezTo>
                  <a:pt x="100165" y="37799"/>
                  <a:pt x="34451" y="37799"/>
                  <a:pt x="12080" y="69957"/>
                </a:cubicBezTo>
                <a:cubicBezTo>
                  <a:pt x="-10291" y="102115"/>
                  <a:pt x="3691" y="173421"/>
                  <a:pt x="12080" y="220959"/>
                </a:cubicBezTo>
                <a:cubicBezTo>
                  <a:pt x="20469" y="268497"/>
                  <a:pt x="31654" y="306247"/>
                  <a:pt x="62414" y="355183"/>
                </a:cubicBezTo>
                <a:cubicBezTo>
                  <a:pt x="93174" y="404119"/>
                  <a:pt x="168675" y="455851"/>
                  <a:pt x="196638" y="514574"/>
                </a:cubicBezTo>
                <a:cubicBezTo>
                  <a:pt x="224601" y="573297"/>
                  <a:pt x="223203" y="652992"/>
                  <a:pt x="230194" y="707520"/>
                </a:cubicBezTo>
                <a:cubicBezTo>
                  <a:pt x="237185" y="762048"/>
                  <a:pt x="231592" y="794206"/>
                  <a:pt x="238583" y="841744"/>
                </a:cubicBezTo>
                <a:cubicBezTo>
                  <a:pt x="245574" y="889282"/>
                  <a:pt x="259555" y="949403"/>
                  <a:pt x="272138" y="992746"/>
                </a:cubicBezTo>
                <a:cubicBezTo>
                  <a:pt x="284721" y="1036089"/>
                  <a:pt x="297305" y="1078034"/>
                  <a:pt x="314083" y="1101803"/>
                </a:cubicBezTo>
                <a:cubicBezTo>
                  <a:pt x="330861" y="1125572"/>
                  <a:pt x="343445" y="1124174"/>
                  <a:pt x="372806" y="1135359"/>
                </a:cubicBezTo>
                <a:cubicBezTo>
                  <a:pt x="402167" y="1146544"/>
                  <a:pt x="444113" y="1161924"/>
                  <a:pt x="490252" y="1168915"/>
                </a:cubicBezTo>
                <a:cubicBezTo>
                  <a:pt x="536391" y="1175906"/>
                  <a:pt x="606300" y="1181499"/>
                  <a:pt x="649643" y="1177304"/>
                </a:cubicBezTo>
                <a:cubicBezTo>
                  <a:pt x="692986" y="1173109"/>
                  <a:pt x="732135" y="1167517"/>
                  <a:pt x="750311" y="1143748"/>
                </a:cubicBezTo>
                <a:cubicBezTo>
                  <a:pt x="768487" y="1119979"/>
                  <a:pt x="772682" y="1090618"/>
                  <a:pt x="758700" y="1034691"/>
                </a:cubicBezTo>
                <a:cubicBezTo>
                  <a:pt x="744718" y="978764"/>
                  <a:pt x="701375" y="862716"/>
                  <a:pt x="666421" y="808188"/>
                </a:cubicBezTo>
                <a:cubicBezTo>
                  <a:pt x="631467" y="753660"/>
                  <a:pt x="589522" y="742474"/>
                  <a:pt x="548975" y="707520"/>
                </a:cubicBezTo>
                <a:cubicBezTo>
                  <a:pt x="508428" y="672566"/>
                  <a:pt x="460891" y="648798"/>
                  <a:pt x="423140" y="598464"/>
                </a:cubicBezTo>
                <a:cubicBezTo>
                  <a:pt x="385390" y="548130"/>
                  <a:pt x="342046" y="462842"/>
                  <a:pt x="322472" y="405517"/>
                </a:cubicBezTo>
                <a:cubicBezTo>
                  <a:pt x="302898" y="348192"/>
                  <a:pt x="314083" y="288071"/>
                  <a:pt x="305694" y="254515"/>
                </a:cubicBezTo>
                <a:cubicBezTo>
                  <a:pt x="297305" y="220959"/>
                  <a:pt x="274934" y="243330"/>
                  <a:pt x="272138" y="204181"/>
                </a:cubicBezTo>
                <a:cubicBezTo>
                  <a:pt x="269342" y="165032"/>
                  <a:pt x="309888" y="40596"/>
                  <a:pt x="288916" y="11234"/>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g23735935606_1_58"/>
          <p:cNvSpPr/>
          <p:nvPr/>
        </p:nvSpPr>
        <p:spPr>
          <a:xfrm>
            <a:off x="5970100" y="4293745"/>
            <a:ext cx="503683" cy="1180769"/>
          </a:xfrm>
          <a:custGeom>
            <a:avLst/>
            <a:gdLst/>
            <a:ahLst/>
            <a:cxnLst/>
            <a:rect l="l" t="t" r="r" b="b"/>
            <a:pathLst>
              <a:path w="503683" h="1180769" extrusionOk="0">
                <a:moveTo>
                  <a:pt x="229364" y="1418"/>
                </a:moveTo>
                <a:cubicBezTo>
                  <a:pt x="183225" y="8409"/>
                  <a:pt x="89547" y="32178"/>
                  <a:pt x="53195" y="60141"/>
                </a:cubicBezTo>
                <a:cubicBezTo>
                  <a:pt x="16843" y="88104"/>
                  <a:pt x="19639" y="127253"/>
                  <a:pt x="11250" y="169198"/>
                </a:cubicBezTo>
                <a:cubicBezTo>
                  <a:pt x="2861" y="211143"/>
                  <a:pt x="-4130" y="246097"/>
                  <a:pt x="2861" y="311811"/>
                </a:cubicBezTo>
                <a:cubicBezTo>
                  <a:pt x="9852" y="377525"/>
                  <a:pt x="33621" y="496369"/>
                  <a:pt x="53195" y="563481"/>
                </a:cubicBezTo>
                <a:cubicBezTo>
                  <a:pt x="72769" y="630593"/>
                  <a:pt x="106325" y="672538"/>
                  <a:pt x="120307" y="714483"/>
                </a:cubicBezTo>
                <a:cubicBezTo>
                  <a:pt x="134289" y="756428"/>
                  <a:pt x="130094" y="770409"/>
                  <a:pt x="137085" y="815150"/>
                </a:cubicBezTo>
                <a:cubicBezTo>
                  <a:pt x="144076" y="859891"/>
                  <a:pt x="144076" y="929800"/>
                  <a:pt x="162252" y="982930"/>
                </a:cubicBezTo>
                <a:cubicBezTo>
                  <a:pt x="180428" y="1036060"/>
                  <a:pt x="222373" y="1104571"/>
                  <a:pt x="246142" y="1133932"/>
                </a:cubicBezTo>
                <a:cubicBezTo>
                  <a:pt x="269911" y="1163294"/>
                  <a:pt x="272707" y="1152108"/>
                  <a:pt x="304865" y="1159099"/>
                </a:cubicBezTo>
                <a:cubicBezTo>
                  <a:pt x="337023" y="1166090"/>
                  <a:pt x="406931" y="1191257"/>
                  <a:pt x="439089" y="1175877"/>
                </a:cubicBezTo>
                <a:cubicBezTo>
                  <a:pt x="471247" y="1160497"/>
                  <a:pt x="488025" y="1100376"/>
                  <a:pt x="497812" y="1066820"/>
                </a:cubicBezTo>
                <a:cubicBezTo>
                  <a:pt x="507599" y="1033264"/>
                  <a:pt x="503405" y="1012291"/>
                  <a:pt x="497812" y="974541"/>
                </a:cubicBezTo>
                <a:cubicBezTo>
                  <a:pt x="492219" y="936791"/>
                  <a:pt x="489423" y="876669"/>
                  <a:pt x="464256" y="840317"/>
                </a:cubicBezTo>
                <a:cubicBezTo>
                  <a:pt x="439089" y="803965"/>
                  <a:pt x="385959" y="778797"/>
                  <a:pt x="346810" y="756427"/>
                </a:cubicBezTo>
                <a:cubicBezTo>
                  <a:pt x="307661" y="734057"/>
                  <a:pt x="255929" y="736854"/>
                  <a:pt x="229364" y="706094"/>
                </a:cubicBezTo>
                <a:cubicBezTo>
                  <a:pt x="202799" y="675335"/>
                  <a:pt x="195808" y="616611"/>
                  <a:pt x="187419" y="571870"/>
                </a:cubicBezTo>
                <a:cubicBezTo>
                  <a:pt x="179030" y="527129"/>
                  <a:pt x="174836" y="475396"/>
                  <a:pt x="179030" y="437646"/>
                </a:cubicBezTo>
                <a:cubicBezTo>
                  <a:pt x="183224" y="399896"/>
                  <a:pt x="180428" y="360747"/>
                  <a:pt x="212586" y="345367"/>
                </a:cubicBezTo>
                <a:cubicBezTo>
                  <a:pt x="244744" y="329987"/>
                  <a:pt x="334227" y="355154"/>
                  <a:pt x="371977" y="345367"/>
                </a:cubicBezTo>
                <a:cubicBezTo>
                  <a:pt x="409728" y="335580"/>
                  <a:pt x="420913" y="313209"/>
                  <a:pt x="439089" y="286644"/>
                </a:cubicBezTo>
                <a:cubicBezTo>
                  <a:pt x="457265" y="260079"/>
                  <a:pt x="476840" y="223726"/>
                  <a:pt x="481034" y="185976"/>
                </a:cubicBezTo>
                <a:cubicBezTo>
                  <a:pt x="485228" y="148226"/>
                  <a:pt x="482432" y="86706"/>
                  <a:pt x="464256" y="60141"/>
                </a:cubicBezTo>
                <a:cubicBezTo>
                  <a:pt x="446080" y="33576"/>
                  <a:pt x="394348" y="33576"/>
                  <a:pt x="371977" y="26585"/>
                </a:cubicBezTo>
                <a:cubicBezTo>
                  <a:pt x="349606" y="19594"/>
                  <a:pt x="349606" y="20992"/>
                  <a:pt x="330032" y="18196"/>
                </a:cubicBezTo>
                <a:cubicBezTo>
                  <a:pt x="310458" y="15400"/>
                  <a:pt x="275503" y="-5573"/>
                  <a:pt x="229364" y="1418"/>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g23735935606_1_58"/>
          <p:cNvSpPr/>
          <p:nvPr/>
        </p:nvSpPr>
        <p:spPr>
          <a:xfrm>
            <a:off x="10028193" y="3551942"/>
            <a:ext cx="776827" cy="1339659"/>
          </a:xfrm>
          <a:custGeom>
            <a:avLst/>
            <a:gdLst/>
            <a:ahLst/>
            <a:cxnLst/>
            <a:rect l="l" t="t" r="r" b="b"/>
            <a:pathLst>
              <a:path w="776827" h="1339659" extrusionOk="0">
                <a:moveTo>
                  <a:pt x="718104" y="4990"/>
                </a:moveTo>
                <a:cubicBezTo>
                  <a:pt x="684548" y="-603"/>
                  <a:pt x="579685" y="-7593"/>
                  <a:pt x="550324" y="21768"/>
                </a:cubicBezTo>
                <a:cubicBezTo>
                  <a:pt x="520963" y="51129"/>
                  <a:pt x="553120" y="140612"/>
                  <a:pt x="541935" y="181159"/>
                </a:cubicBezTo>
                <a:cubicBezTo>
                  <a:pt x="530750" y="221706"/>
                  <a:pt x="511176" y="238484"/>
                  <a:pt x="483213" y="265049"/>
                </a:cubicBezTo>
                <a:cubicBezTo>
                  <a:pt x="455250" y="291614"/>
                  <a:pt x="411906" y="312587"/>
                  <a:pt x="374156" y="340550"/>
                </a:cubicBezTo>
                <a:cubicBezTo>
                  <a:pt x="336405" y="368513"/>
                  <a:pt x="293062" y="395079"/>
                  <a:pt x="256710" y="432829"/>
                </a:cubicBezTo>
                <a:cubicBezTo>
                  <a:pt x="220358" y="470579"/>
                  <a:pt x="188200" y="518116"/>
                  <a:pt x="156042" y="567052"/>
                </a:cubicBezTo>
                <a:cubicBezTo>
                  <a:pt x="123884" y="615988"/>
                  <a:pt x="88930" y="671915"/>
                  <a:pt x="63763" y="726443"/>
                </a:cubicBezTo>
                <a:cubicBezTo>
                  <a:pt x="38596" y="780972"/>
                  <a:pt x="14827" y="846685"/>
                  <a:pt x="5040" y="894223"/>
                </a:cubicBezTo>
                <a:cubicBezTo>
                  <a:pt x="-4747" y="941761"/>
                  <a:pt x="2244" y="971122"/>
                  <a:pt x="5040" y="1011669"/>
                </a:cubicBezTo>
                <a:cubicBezTo>
                  <a:pt x="7836" y="1052216"/>
                  <a:pt x="3642" y="1088568"/>
                  <a:pt x="21818" y="1137504"/>
                </a:cubicBezTo>
                <a:cubicBezTo>
                  <a:pt x="39994" y="1186440"/>
                  <a:pt x="76346" y="1271728"/>
                  <a:pt x="114097" y="1305284"/>
                </a:cubicBezTo>
                <a:cubicBezTo>
                  <a:pt x="151847" y="1338840"/>
                  <a:pt x="209172" y="1341636"/>
                  <a:pt x="248321" y="1338840"/>
                </a:cubicBezTo>
                <a:cubicBezTo>
                  <a:pt x="287470" y="1336044"/>
                  <a:pt x="328016" y="1345831"/>
                  <a:pt x="348989" y="1288506"/>
                </a:cubicBezTo>
                <a:cubicBezTo>
                  <a:pt x="369962" y="1231181"/>
                  <a:pt x="371360" y="1085772"/>
                  <a:pt x="374156" y="994891"/>
                </a:cubicBezTo>
                <a:cubicBezTo>
                  <a:pt x="376952" y="904010"/>
                  <a:pt x="364369" y="810333"/>
                  <a:pt x="365767" y="743221"/>
                </a:cubicBezTo>
                <a:cubicBezTo>
                  <a:pt x="367165" y="676109"/>
                  <a:pt x="350387" y="638358"/>
                  <a:pt x="382545" y="592219"/>
                </a:cubicBezTo>
                <a:cubicBezTo>
                  <a:pt x="414703" y="546080"/>
                  <a:pt x="508379" y="502737"/>
                  <a:pt x="558713" y="466385"/>
                </a:cubicBezTo>
                <a:cubicBezTo>
                  <a:pt x="609047" y="430033"/>
                  <a:pt x="652390" y="410458"/>
                  <a:pt x="684548" y="374106"/>
                </a:cubicBezTo>
                <a:cubicBezTo>
                  <a:pt x="716706" y="337754"/>
                  <a:pt x="736280" y="286021"/>
                  <a:pt x="751660" y="248271"/>
                </a:cubicBezTo>
                <a:cubicBezTo>
                  <a:pt x="767040" y="210521"/>
                  <a:pt x="776827" y="179761"/>
                  <a:pt x="776827" y="147603"/>
                </a:cubicBezTo>
                <a:cubicBezTo>
                  <a:pt x="776827" y="115445"/>
                  <a:pt x="758651" y="79093"/>
                  <a:pt x="751660" y="55324"/>
                </a:cubicBezTo>
                <a:cubicBezTo>
                  <a:pt x="744669" y="31555"/>
                  <a:pt x="751660" y="10583"/>
                  <a:pt x="718104" y="4990"/>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g23735935606_1_58"/>
          <p:cNvSpPr/>
          <p:nvPr/>
        </p:nvSpPr>
        <p:spPr>
          <a:xfrm>
            <a:off x="10056368" y="4140535"/>
            <a:ext cx="413143" cy="1426498"/>
          </a:xfrm>
          <a:custGeom>
            <a:avLst/>
            <a:gdLst/>
            <a:ahLst/>
            <a:cxnLst/>
            <a:rect l="l" t="t" r="r" b="b"/>
            <a:pathLst>
              <a:path w="413143" h="1426498" extrusionOk="0">
                <a:moveTo>
                  <a:pt x="320814" y="3626"/>
                </a:moveTo>
                <a:cubicBezTo>
                  <a:pt x="283064" y="-8957"/>
                  <a:pt x="158627" y="12015"/>
                  <a:pt x="119478" y="53960"/>
                </a:cubicBezTo>
                <a:cubicBezTo>
                  <a:pt x="80329" y="95905"/>
                  <a:pt x="98505" y="195175"/>
                  <a:pt x="85922" y="255296"/>
                </a:cubicBezTo>
                <a:cubicBezTo>
                  <a:pt x="73339" y="315417"/>
                  <a:pt x="57959" y="354566"/>
                  <a:pt x="43977" y="414687"/>
                </a:cubicBezTo>
                <a:cubicBezTo>
                  <a:pt x="29995" y="474808"/>
                  <a:pt x="7625" y="548911"/>
                  <a:pt x="2032" y="616023"/>
                </a:cubicBezTo>
                <a:cubicBezTo>
                  <a:pt x="-3561" y="683135"/>
                  <a:pt x="3430" y="760034"/>
                  <a:pt x="10421" y="817359"/>
                </a:cubicBezTo>
                <a:cubicBezTo>
                  <a:pt x="17412" y="874684"/>
                  <a:pt x="32792" y="906841"/>
                  <a:pt x="43977" y="959971"/>
                </a:cubicBezTo>
                <a:cubicBezTo>
                  <a:pt x="55162" y="1013101"/>
                  <a:pt x="71940" y="1078815"/>
                  <a:pt x="77533" y="1136140"/>
                </a:cubicBezTo>
                <a:cubicBezTo>
                  <a:pt x="83126" y="1193465"/>
                  <a:pt x="73338" y="1256382"/>
                  <a:pt x="77533" y="1303920"/>
                </a:cubicBezTo>
                <a:cubicBezTo>
                  <a:pt x="81727" y="1351458"/>
                  <a:pt x="67746" y="1405986"/>
                  <a:pt x="102700" y="1421366"/>
                </a:cubicBezTo>
                <a:cubicBezTo>
                  <a:pt x="137654" y="1436746"/>
                  <a:pt x="242517" y="1414375"/>
                  <a:pt x="287258" y="1396199"/>
                </a:cubicBezTo>
                <a:cubicBezTo>
                  <a:pt x="331999" y="1378023"/>
                  <a:pt x="350176" y="1355652"/>
                  <a:pt x="371148" y="1312309"/>
                </a:cubicBezTo>
                <a:cubicBezTo>
                  <a:pt x="392120" y="1268966"/>
                  <a:pt x="411695" y="1192067"/>
                  <a:pt x="413093" y="1136140"/>
                </a:cubicBezTo>
                <a:cubicBezTo>
                  <a:pt x="414491" y="1080213"/>
                  <a:pt x="386528" y="1036870"/>
                  <a:pt x="379537" y="976749"/>
                </a:cubicBezTo>
                <a:cubicBezTo>
                  <a:pt x="372546" y="916628"/>
                  <a:pt x="368352" y="862100"/>
                  <a:pt x="371148" y="775414"/>
                </a:cubicBezTo>
                <a:cubicBezTo>
                  <a:pt x="373944" y="688728"/>
                  <a:pt x="400510" y="543318"/>
                  <a:pt x="396315" y="456632"/>
                </a:cubicBezTo>
                <a:cubicBezTo>
                  <a:pt x="392121" y="369946"/>
                  <a:pt x="354370" y="309824"/>
                  <a:pt x="345981" y="255296"/>
                </a:cubicBezTo>
                <a:cubicBezTo>
                  <a:pt x="337592" y="200768"/>
                  <a:pt x="348777" y="168610"/>
                  <a:pt x="345981" y="129461"/>
                </a:cubicBezTo>
                <a:cubicBezTo>
                  <a:pt x="343185" y="90312"/>
                  <a:pt x="358564" y="16209"/>
                  <a:pt x="320814" y="3626"/>
                </a:cubicBezTo>
                <a:close/>
              </a:path>
            </a:pathLst>
          </a:custGeom>
          <a:no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397;g23735935606_1_294">
            <a:extLst>
              <a:ext uri="{FF2B5EF4-FFF2-40B4-BE49-F238E27FC236}">
                <a16:creationId xmlns:a16="http://schemas.microsoft.com/office/drawing/2014/main" id="{CD770E20-1059-F45E-E2A4-198769583EAC}"/>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Different sensor configurations for different aims of this study</a:t>
            </a:r>
            <a:endParaRPr sz="11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357B8D2-8E1E-25C2-57E8-032075BFF381}"/>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7</a:t>
            </a:fld>
            <a:r>
              <a:rPr lang="en-US" b="0">
                <a:solidFill>
                  <a:schemeClr val="dk1"/>
                </a:solidFill>
              </a:rPr>
              <a:t> of 23</a:t>
            </a:r>
            <a:endParaRPr sz="1100" b="0" dirty="0">
              <a:solidFill>
                <a:srgbClr val="8888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90" name="Google Shape;290;g23735935606_1_130"/>
          <p:cNvSpPr/>
          <p:nvPr/>
        </p:nvSpPr>
        <p:spPr>
          <a:xfrm>
            <a:off x="3254929" y="2779800"/>
            <a:ext cx="7716300" cy="658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g23735935606_1_130"/>
          <p:cNvSpPr/>
          <p:nvPr/>
        </p:nvSpPr>
        <p:spPr>
          <a:xfrm>
            <a:off x="3350741" y="2852558"/>
            <a:ext cx="235200" cy="51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g23735935606_1_130"/>
          <p:cNvSpPr/>
          <p:nvPr/>
        </p:nvSpPr>
        <p:spPr>
          <a:xfrm>
            <a:off x="3639684" y="2852558"/>
            <a:ext cx="118500" cy="512700"/>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g23735935606_1_130"/>
          <p:cNvSpPr/>
          <p:nvPr/>
        </p:nvSpPr>
        <p:spPr>
          <a:xfrm>
            <a:off x="4101079" y="2852558"/>
            <a:ext cx="6628500" cy="512700"/>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mj-lt"/>
                <a:ea typeface="Calibri"/>
                <a:cs typeface="Calibri"/>
                <a:sym typeface="Calibri"/>
              </a:rPr>
              <a:t>Overground walking in 10 minutes</a:t>
            </a:r>
            <a:endParaRPr sz="1200" dirty="0">
              <a:latin typeface="+mj-lt"/>
            </a:endParaRPr>
          </a:p>
        </p:txBody>
      </p:sp>
      <p:sp>
        <p:nvSpPr>
          <p:cNvPr id="294" name="Google Shape;294;g23735935606_1_130"/>
          <p:cNvSpPr/>
          <p:nvPr/>
        </p:nvSpPr>
        <p:spPr>
          <a:xfrm>
            <a:off x="10783387" y="2852558"/>
            <a:ext cx="118500" cy="512700"/>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95" name="Google Shape;295;g23735935606_1_130"/>
          <p:cNvCxnSpPr/>
          <p:nvPr/>
        </p:nvCxnSpPr>
        <p:spPr>
          <a:xfrm rot="10800000" flipH="1">
            <a:off x="7533955" y="2301277"/>
            <a:ext cx="2730300" cy="5100"/>
          </a:xfrm>
          <a:prstGeom prst="straightConnector1">
            <a:avLst/>
          </a:prstGeom>
          <a:noFill/>
          <a:ln w="9525" cap="flat" cmpd="sng">
            <a:solidFill>
              <a:srgbClr val="7F7F7F"/>
            </a:solidFill>
            <a:prstDash val="dash"/>
            <a:miter lim="800000"/>
            <a:headEnd type="none" w="sm" len="sm"/>
            <a:tailEnd type="triangle" w="med" len="med"/>
          </a:ln>
        </p:spPr>
      </p:cxnSp>
      <p:sp>
        <p:nvSpPr>
          <p:cNvPr id="296" name="Google Shape;296;g23735935606_1_130"/>
          <p:cNvSpPr/>
          <p:nvPr/>
        </p:nvSpPr>
        <p:spPr>
          <a:xfrm>
            <a:off x="10181412" y="1462171"/>
            <a:ext cx="428100" cy="839100"/>
          </a:xfrm>
          <a:prstGeom prst="arc">
            <a:avLst>
              <a:gd name="adj1" fmla="val 16200000"/>
              <a:gd name="adj2" fmla="val 5445306"/>
            </a:avLst>
          </a:prstGeom>
          <a:noFill/>
          <a:ln w="9525" cap="flat" cmpd="sng">
            <a:solidFill>
              <a:srgbClr val="7F7F7F"/>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g23735935606_1_130"/>
          <p:cNvSpPr/>
          <p:nvPr/>
        </p:nvSpPr>
        <p:spPr>
          <a:xfrm rot="10800000">
            <a:off x="4131514" y="1462110"/>
            <a:ext cx="428100" cy="839100"/>
          </a:xfrm>
          <a:prstGeom prst="arc">
            <a:avLst>
              <a:gd name="adj1" fmla="val 16200000"/>
              <a:gd name="adj2" fmla="val 5445306"/>
            </a:avLst>
          </a:prstGeom>
          <a:noFill/>
          <a:ln w="9525" cap="flat" cmpd="sng">
            <a:solidFill>
              <a:srgbClr val="7F7F7F"/>
            </a:solidFill>
            <a:prstDash val="dash"/>
            <a:miter lim="800000"/>
            <a:headEnd type="triangle"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298" name="Google Shape;298;g23735935606_1_130"/>
          <p:cNvCxnSpPr/>
          <p:nvPr/>
        </p:nvCxnSpPr>
        <p:spPr>
          <a:xfrm flipH="1">
            <a:off x="7533722" y="1456889"/>
            <a:ext cx="2667000" cy="5400"/>
          </a:xfrm>
          <a:prstGeom prst="straightConnector1">
            <a:avLst/>
          </a:prstGeom>
          <a:noFill/>
          <a:ln w="9525" cap="flat" cmpd="sng">
            <a:solidFill>
              <a:srgbClr val="7F7F7F"/>
            </a:solidFill>
            <a:prstDash val="dash"/>
            <a:miter lim="800000"/>
            <a:headEnd type="none" w="sm" len="sm"/>
            <a:tailEnd type="triangle" w="med" len="med"/>
          </a:ln>
        </p:spPr>
      </p:cxnSp>
      <p:cxnSp>
        <p:nvCxnSpPr>
          <p:cNvPr id="299" name="Google Shape;299;g23735935606_1_130"/>
          <p:cNvCxnSpPr/>
          <p:nvPr/>
        </p:nvCxnSpPr>
        <p:spPr>
          <a:xfrm>
            <a:off x="4404934" y="2301210"/>
            <a:ext cx="2379600" cy="0"/>
          </a:xfrm>
          <a:prstGeom prst="straightConnector1">
            <a:avLst/>
          </a:prstGeom>
          <a:noFill/>
          <a:ln w="9525" cap="flat" cmpd="sng">
            <a:solidFill>
              <a:srgbClr val="7F7F7F"/>
            </a:solidFill>
            <a:prstDash val="dash"/>
            <a:miter lim="800000"/>
            <a:headEnd type="none" w="sm" len="sm"/>
            <a:tailEnd type="triangle" w="med" len="med"/>
          </a:ln>
        </p:spPr>
      </p:cxnSp>
      <p:cxnSp>
        <p:nvCxnSpPr>
          <p:cNvPr id="300" name="Google Shape;300;g23735935606_1_130"/>
          <p:cNvCxnSpPr/>
          <p:nvPr/>
        </p:nvCxnSpPr>
        <p:spPr>
          <a:xfrm rot="10800000">
            <a:off x="4405022" y="1453122"/>
            <a:ext cx="2481000" cy="0"/>
          </a:xfrm>
          <a:prstGeom prst="straightConnector1">
            <a:avLst/>
          </a:prstGeom>
          <a:noFill/>
          <a:ln w="9525" cap="flat" cmpd="sng">
            <a:solidFill>
              <a:srgbClr val="7F7F7F"/>
            </a:solidFill>
            <a:prstDash val="dash"/>
            <a:miter lim="800000"/>
            <a:headEnd type="none" w="sm" len="sm"/>
            <a:tailEnd type="triangle" w="med" len="med"/>
          </a:ln>
        </p:spPr>
      </p:cxnSp>
      <p:sp>
        <p:nvSpPr>
          <p:cNvPr id="301" name="Google Shape;301;g23735935606_1_130"/>
          <p:cNvSpPr/>
          <p:nvPr/>
        </p:nvSpPr>
        <p:spPr>
          <a:xfrm>
            <a:off x="3812135" y="2852558"/>
            <a:ext cx="235200" cy="51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g23735935606_1_130"/>
          <p:cNvSpPr txBox="1"/>
          <p:nvPr/>
        </p:nvSpPr>
        <p:spPr>
          <a:xfrm>
            <a:off x="456282" y="1884863"/>
            <a:ext cx="11553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j-lt"/>
                <a:ea typeface="Calibri"/>
                <a:cs typeface="Calibri"/>
                <a:sym typeface="Calibri"/>
              </a:rPr>
              <a:t>Vertical jump</a:t>
            </a:r>
            <a:endParaRPr sz="1200" dirty="0">
              <a:latin typeface="+mj-lt"/>
            </a:endParaRPr>
          </a:p>
          <a:p>
            <a:pPr marL="0" marR="0" lvl="0" indent="0" algn="ctr" rtl="0">
              <a:spcBef>
                <a:spcPts val="0"/>
              </a:spcBef>
              <a:spcAft>
                <a:spcPts val="0"/>
              </a:spcAft>
              <a:buNone/>
            </a:pPr>
            <a:r>
              <a:rPr lang="en-US" sz="1200" dirty="0">
                <a:solidFill>
                  <a:schemeClr val="dk1"/>
                </a:solidFill>
                <a:latin typeface="+mj-lt"/>
                <a:ea typeface="Calibri"/>
                <a:cs typeface="Calibri"/>
                <a:sym typeface="Calibri"/>
              </a:rPr>
              <a:t>(3 times)</a:t>
            </a:r>
            <a:endParaRPr sz="1200" dirty="0">
              <a:latin typeface="+mj-lt"/>
            </a:endParaRPr>
          </a:p>
        </p:txBody>
      </p:sp>
      <p:sp>
        <p:nvSpPr>
          <p:cNvPr id="303" name="Google Shape;303;g23735935606_1_130"/>
          <p:cNvSpPr txBox="1"/>
          <p:nvPr/>
        </p:nvSpPr>
        <p:spPr>
          <a:xfrm>
            <a:off x="456282" y="1203115"/>
            <a:ext cx="11553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N-pose</a:t>
            </a:r>
            <a:endParaRPr sz="1200">
              <a:latin typeface="+mj-lt"/>
            </a:endParaRPr>
          </a:p>
          <a:p>
            <a:pPr marL="0" marR="0" lvl="0" indent="0" algn="ctr" rtl="0">
              <a:spcBef>
                <a:spcPts val="0"/>
              </a:spcBef>
              <a:spcAft>
                <a:spcPts val="0"/>
              </a:spcAft>
              <a:buNone/>
            </a:pPr>
            <a:r>
              <a:rPr lang="en-US" sz="1200">
                <a:solidFill>
                  <a:schemeClr val="dk1"/>
                </a:solidFill>
                <a:latin typeface="+mj-lt"/>
                <a:ea typeface="Calibri"/>
                <a:cs typeface="Calibri"/>
                <a:sym typeface="Calibri"/>
              </a:rPr>
              <a:t>(5 seconds)</a:t>
            </a:r>
            <a:endParaRPr sz="1200">
              <a:latin typeface="+mj-lt"/>
            </a:endParaRPr>
          </a:p>
        </p:txBody>
      </p:sp>
      <p:sp>
        <p:nvSpPr>
          <p:cNvPr id="304" name="Google Shape;304;g23735935606_1_130"/>
          <p:cNvSpPr/>
          <p:nvPr/>
        </p:nvSpPr>
        <p:spPr>
          <a:xfrm>
            <a:off x="2005055" y="1208427"/>
            <a:ext cx="235200" cy="51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g23735935606_1_130"/>
          <p:cNvSpPr/>
          <p:nvPr/>
        </p:nvSpPr>
        <p:spPr>
          <a:xfrm>
            <a:off x="2063301" y="1889596"/>
            <a:ext cx="118500" cy="512700"/>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g23735935606_1_130"/>
          <p:cNvSpPr/>
          <p:nvPr/>
        </p:nvSpPr>
        <p:spPr>
          <a:xfrm>
            <a:off x="3254929" y="4909004"/>
            <a:ext cx="7716300" cy="658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g23735935606_1_130"/>
          <p:cNvSpPr/>
          <p:nvPr/>
        </p:nvSpPr>
        <p:spPr>
          <a:xfrm>
            <a:off x="3350741" y="4981762"/>
            <a:ext cx="235200" cy="51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g23735935606_1_130"/>
          <p:cNvSpPr/>
          <p:nvPr/>
        </p:nvSpPr>
        <p:spPr>
          <a:xfrm>
            <a:off x="3639684" y="4981762"/>
            <a:ext cx="118500" cy="512700"/>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g23735935606_1_130"/>
          <p:cNvSpPr/>
          <p:nvPr/>
        </p:nvSpPr>
        <p:spPr>
          <a:xfrm>
            <a:off x="4101079" y="4981762"/>
            <a:ext cx="640800" cy="5127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dk1"/>
                </a:solidFill>
                <a:latin typeface="+mj-lt"/>
                <a:ea typeface="Calibri"/>
                <a:cs typeface="Calibri"/>
                <a:sym typeface="Calibri"/>
              </a:rPr>
              <a:t>10 times</a:t>
            </a:r>
            <a:endParaRPr sz="1200" dirty="0">
              <a:latin typeface="+mj-lt"/>
            </a:endParaRPr>
          </a:p>
        </p:txBody>
      </p:sp>
      <p:sp>
        <p:nvSpPr>
          <p:cNvPr id="310" name="Google Shape;310;g23735935606_1_130"/>
          <p:cNvSpPr/>
          <p:nvPr/>
        </p:nvSpPr>
        <p:spPr>
          <a:xfrm>
            <a:off x="10783387" y="4981762"/>
            <a:ext cx="118500" cy="512700"/>
          </a:xfrm>
          <a:prstGeom prst="rect">
            <a:avLst/>
          </a:prstGeom>
          <a:solidFill>
            <a:srgbClr val="FFD9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g23735935606_1_130"/>
          <p:cNvSpPr/>
          <p:nvPr/>
        </p:nvSpPr>
        <p:spPr>
          <a:xfrm>
            <a:off x="3812135" y="4981762"/>
            <a:ext cx="235200" cy="5127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g23735935606_1_130"/>
          <p:cNvSpPr/>
          <p:nvPr/>
        </p:nvSpPr>
        <p:spPr>
          <a:xfrm>
            <a:off x="4804904" y="4981762"/>
            <a:ext cx="392100" cy="51270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13" name="Google Shape;313;g23735935606_1_130"/>
          <p:cNvSpPr/>
          <p:nvPr/>
        </p:nvSpPr>
        <p:spPr>
          <a:xfrm>
            <a:off x="5250965" y="4981762"/>
            <a:ext cx="521100" cy="512700"/>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14" name="Google Shape;314;g23735935606_1_130"/>
          <p:cNvSpPr/>
          <p:nvPr/>
        </p:nvSpPr>
        <p:spPr>
          <a:xfrm>
            <a:off x="2005055" y="2570765"/>
            <a:ext cx="235200" cy="5127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g23735935606_1_130"/>
          <p:cNvSpPr txBox="1"/>
          <p:nvPr/>
        </p:nvSpPr>
        <p:spPr>
          <a:xfrm>
            <a:off x="456282" y="2673174"/>
            <a:ext cx="1155300" cy="27695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Sit down</a:t>
            </a:r>
            <a:endParaRPr sz="1200">
              <a:latin typeface="+mj-lt"/>
            </a:endParaRPr>
          </a:p>
        </p:txBody>
      </p:sp>
      <p:sp>
        <p:nvSpPr>
          <p:cNvPr id="316" name="Google Shape;316;g23735935606_1_130"/>
          <p:cNvSpPr/>
          <p:nvPr/>
        </p:nvSpPr>
        <p:spPr>
          <a:xfrm>
            <a:off x="5835042" y="4981762"/>
            <a:ext cx="675600" cy="5127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g23735935606_1_130"/>
          <p:cNvSpPr/>
          <p:nvPr/>
        </p:nvSpPr>
        <p:spPr>
          <a:xfrm>
            <a:off x="8316934" y="4981762"/>
            <a:ext cx="675600" cy="5127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8" name="Google Shape;318;g23735935606_1_130"/>
          <p:cNvPicPr preferRelativeResize="0"/>
          <p:nvPr/>
        </p:nvPicPr>
        <p:blipFill rotWithShape="1">
          <a:blip r:embed="rId3">
            <a:alphaModFix/>
          </a:blip>
          <a:srcRect l="11473" t="13876" r="10315" b="15645"/>
          <a:stretch/>
        </p:blipFill>
        <p:spPr>
          <a:xfrm>
            <a:off x="4688185" y="4317249"/>
            <a:ext cx="391514" cy="498994"/>
          </a:xfrm>
          <a:prstGeom prst="rect">
            <a:avLst/>
          </a:prstGeom>
          <a:noFill/>
          <a:ln>
            <a:noFill/>
          </a:ln>
        </p:spPr>
      </p:pic>
      <p:pic>
        <p:nvPicPr>
          <p:cNvPr id="319" name="Google Shape;319;g23735935606_1_130"/>
          <p:cNvPicPr preferRelativeResize="0"/>
          <p:nvPr/>
        </p:nvPicPr>
        <p:blipFill rotWithShape="1">
          <a:blip r:embed="rId4">
            <a:alphaModFix/>
          </a:blip>
          <a:srcRect l="27107" t="14362" r="23819" b="4587"/>
          <a:stretch/>
        </p:blipFill>
        <p:spPr>
          <a:xfrm>
            <a:off x="5512680" y="4195806"/>
            <a:ext cx="265598" cy="620438"/>
          </a:xfrm>
          <a:prstGeom prst="rect">
            <a:avLst/>
          </a:prstGeom>
          <a:noFill/>
          <a:ln>
            <a:noFill/>
          </a:ln>
        </p:spPr>
      </p:pic>
      <p:pic>
        <p:nvPicPr>
          <p:cNvPr id="320" name="Google Shape;320;g23735935606_1_130"/>
          <p:cNvPicPr preferRelativeResize="0"/>
          <p:nvPr/>
        </p:nvPicPr>
        <p:blipFill rotWithShape="1">
          <a:blip r:embed="rId4">
            <a:alphaModFix/>
          </a:blip>
          <a:srcRect l="27107" t="14362" r="23819" b="4587"/>
          <a:stretch/>
        </p:blipFill>
        <p:spPr>
          <a:xfrm flipH="1">
            <a:off x="7055825" y="2046783"/>
            <a:ext cx="265598" cy="620438"/>
          </a:xfrm>
          <a:prstGeom prst="rect">
            <a:avLst/>
          </a:prstGeom>
          <a:noFill/>
          <a:ln>
            <a:noFill/>
          </a:ln>
        </p:spPr>
      </p:pic>
      <p:pic>
        <p:nvPicPr>
          <p:cNvPr id="321" name="Google Shape;321;g23735935606_1_130"/>
          <p:cNvPicPr preferRelativeResize="0"/>
          <p:nvPr/>
        </p:nvPicPr>
        <p:blipFill rotWithShape="1">
          <a:blip r:embed="rId4">
            <a:alphaModFix/>
          </a:blip>
          <a:srcRect l="27107" t="14362" r="23819" b="4587"/>
          <a:stretch/>
        </p:blipFill>
        <p:spPr>
          <a:xfrm>
            <a:off x="7052842" y="1163996"/>
            <a:ext cx="265598" cy="620438"/>
          </a:xfrm>
          <a:prstGeom prst="rect">
            <a:avLst/>
          </a:prstGeom>
          <a:noFill/>
          <a:ln>
            <a:noFill/>
          </a:ln>
        </p:spPr>
      </p:pic>
      <p:pic>
        <p:nvPicPr>
          <p:cNvPr id="322" name="Google Shape;322;g23735935606_1_130"/>
          <p:cNvPicPr preferRelativeResize="0"/>
          <p:nvPr/>
        </p:nvPicPr>
        <p:blipFill rotWithShape="1">
          <a:blip r:embed="rId5">
            <a:alphaModFix/>
          </a:blip>
          <a:srcRect l="32841" t="33154" r="35677" b="21834"/>
          <a:stretch/>
        </p:blipFill>
        <p:spPr>
          <a:xfrm>
            <a:off x="4250602" y="4367256"/>
            <a:ext cx="222028" cy="448988"/>
          </a:xfrm>
          <a:prstGeom prst="rect">
            <a:avLst/>
          </a:prstGeom>
          <a:noFill/>
          <a:ln>
            <a:noFill/>
          </a:ln>
        </p:spPr>
      </p:pic>
      <p:cxnSp>
        <p:nvCxnSpPr>
          <p:cNvPr id="323" name="Google Shape;323;g23735935606_1_130"/>
          <p:cNvCxnSpPr/>
          <p:nvPr/>
        </p:nvCxnSpPr>
        <p:spPr>
          <a:xfrm>
            <a:off x="4224615" y="4693963"/>
            <a:ext cx="139200" cy="0"/>
          </a:xfrm>
          <a:prstGeom prst="straightConnector1">
            <a:avLst/>
          </a:prstGeom>
          <a:noFill/>
          <a:ln w="38100" cap="flat" cmpd="sng">
            <a:solidFill>
              <a:schemeClr val="dk1"/>
            </a:solidFill>
            <a:prstDash val="solid"/>
            <a:miter lim="800000"/>
            <a:headEnd type="none" w="sm" len="sm"/>
            <a:tailEnd type="none" w="sm" len="sm"/>
          </a:ln>
        </p:spPr>
      </p:cxnSp>
      <p:cxnSp>
        <p:nvCxnSpPr>
          <p:cNvPr id="324" name="Google Shape;324;g23735935606_1_130"/>
          <p:cNvCxnSpPr/>
          <p:nvPr/>
        </p:nvCxnSpPr>
        <p:spPr>
          <a:xfrm>
            <a:off x="4349630" y="4676818"/>
            <a:ext cx="0" cy="144300"/>
          </a:xfrm>
          <a:prstGeom prst="straightConnector1">
            <a:avLst/>
          </a:prstGeom>
          <a:noFill/>
          <a:ln w="38100" cap="flat" cmpd="sng">
            <a:solidFill>
              <a:schemeClr val="dk1"/>
            </a:solidFill>
            <a:prstDash val="solid"/>
            <a:miter lim="800000"/>
            <a:headEnd type="none" w="sm" len="sm"/>
            <a:tailEnd type="none" w="sm" len="sm"/>
          </a:ln>
        </p:spPr>
      </p:cxnSp>
      <p:cxnSp>
        <p:nvCxnSpPr>
          <p:cNvPr id="325" name="Google Shape;325;g23735935606_1_130"/>
          <p:cNvCxnSpPr/>
          <p:nvPr/>
        </p:nvCxnSpPr>
        <p:spPr>
          <a:xfrm>
            <a:off x="4244635" y="4491081"/>
            <a:ext cx="0" cy="330000"/>
          </a:xfrm>
          <a:prstGeom prst="straightConnector1">
            <a:avLst/>
          </a:prstGeom>
          <a:noFill/>
          <a:ln w="38100" cap="flat" cmpd="sng">
            <a:solidFill>
              <a:schemeClr val="dk1"/>
            </a:solidFill>
            <a:prstDash val="solid"/>
            <a:miter lim="800000"/>
            <a:headEnd type="none" w="sm" len="sm"/>
            <a:tailEnd type="none" w="sm" len="sm"/>
          </a:ln>
        </p:spPr>
      </p:cxnSp>
      <p:cxnSp>
        <p:nvCxnSpPr>
          <p:cNvPr id="326" name="Google Shape;326;g23735935606_1_130"/>
          <p:cNvCxnSpPr/>
          <p:nvPr/>
        </p:nvCxnSpPr>
        <p:spPr>
          <a:xfrm rot="10800000">
            <a:off x="4429956" y="4190725"/>
            <a:ext cx="0" cy="315300"/>
          </a:xfrm>
          <a:prstGeom prst="straightConnector1">
            <a:avLst/>
          </a:prstGeom>
          <a:noFill/>
          <a:ln w="9525" cap="flat" cmpd="sng">
            <a:solidFill>
              <a:srgbClr val="7F7F7F"/>
            </a:solidFill>
            <a:prstDash val="dash"/>
            <a:miter lim="800000"/>
            <a:headEnd type="none" w="sm" len="sm"/>
            <a:tailEnd type="triangle" w="med" len="med"/>
          </a:ln>
        </p:spPr>
      </p:cxnSp>
      <p:cxnSp>
        <p:nvCxnSpPr>
          <p:cNvPr id="327" name="Google Shape;327;g23735935606_1_130"/>
          <p:cNvCxnSpPr/>
          <p:nvPr/>
        </p:nvCxnSpPr>
        <p:spPr>
          <a:xfrm>
            <a:off x="4936558" y="4532219"/>
            <a:ext cx="279000" cy="0"/>
          </a:xfrm>
          <a:prstGeom prst="straightConnector1">
            <a:avLst/>
          </a:prstGeom>
          <a:noFill/>
          <a:ln w="9525" cap="flat" cmpd="sng">
            <a:solidFill>
              <a:srgbClr val="7F7F7F"/>
            </a:solidFill>
            <a:prstDash val="dash"/>
            <a:miter lim="800000"/>
            <a:headEnd type="none" w="sm" len="sm"/>
            <a:tailEnd type="triangle" w="med" len="med"/>
          </a:ln>
        </p:spPr>
      </p:cxnSp>
      <p:cxnSp>
        <p:nvCxnSpPr>
          <p:cNvPr id="328" name="Google Shape;328;g23735935606_1_130"/>
          <p:cNvCxnSpPr/>
          <p:nvPr/>
        </p:nvCxnSpPr>
        <p:spPr>
          <a:xfrm rot="10800000">
            <a:off x="5299177" y="4367256"/>
            <a:ext cx="250800" cy="0"/>
          </a:xfrm>
          <a:prstGeom prst="straightConnector1">
            <a:avLst/>
          </a:prstGeom>
          <a:noFill/>
          <a:ln w="9525" cap="flat" cmpd="sng">
            <a:solidFill>
              <a:srgbClr val="7F7F7F"/>
            </a:solidFill>
            <a:prstDash val="dash"/>
            <a:miter lim="800000"/>
            <a:headEnd type="none" w="sm" len="sm"/>
            <a:tailEnd type="triangle" w="med" len="med"/>
          </a:ln>
        </p:spPr>
      </p:cxnSp>
      <p:pic>
        <p:nvPicPr>
          <p:cNvPr id="329" name="Google Shape;329;g23735935606_1_130"/>
          <p:cNvPicPr preferRelativeResize="0"/>
          <p:nvPr/>
        </p:nvPicPr>
        <p:blipFill rotWithShape="1">
          <a:blip r:embed="rId3">
            <a:alphaModFix/>
          </a:blip>
          <a:srcRect l="11473" t="13876" r="10315" b="15645"/>
          <a:stretch/>
        </p:blipFill>
        <p:spPr>
          <a:xfrm>
            <a:off x="7110039" y="4317249"/>
            <a:ext cx="391514" cy="498994"/>
          </a:xfrm>
          <a:prstGeom prst="rect">
            <a:avLst/>
          </a:prstGeom>
          <a:noFill/>
          <a:ln>
            <a:noFill/>
          </a:ln>
        </p:spPr>
      </p:pic>
      <p:pic>
        <p:nvPicPr>
          <p:cNvPr id="330" name="Google Shape;330;g23735935606_1_130"/>
          <p:cNvPicPr preferRelativeResize="0"/>
          <p:nvPr/>
        </p:nvPicPr>
        <p:blipFill rotWithShape="1">
          <a:blip r:embed="rId4">
            <a:alphaModFix/>
          </a:blip>
          <a:srcRect l="27107" t="14362" r="23819" b="4587"/>
          <a:stretch/>
        </p:blipFill>
        <p:spPr>
          <a:xfrm>
            <a:off x="7934534" y="4195806"/>
            <a:ext cx="265598" cy="620438"/>
          </a:xfrm>
          <a:prstGeom prst="rect">
            <a:avLst/>
          </a:prstGeom>
          <a:noFill/>
          <a:ln>
            <a:noFill/>
          </a:ln>
        </p:spPr>
      </p:pic>
      <p:pic>
        <p:nvPicPr>
          <p:cNvPr id="331" name="Google Shape;331;g23735935606_1_130"/>
          <p:cNvPicPr preferRelativeResize="0"/>
          <p:nvPr/>
        </p:nvPicPr>
        <p:blipFill rotWithShape="1">
          <a:blip r:embed="rId5">
            <a:alphaModFix/>
          </a:blip>
          <a:srcRect l="32841" t="33154" r="35677" b="21834"/>
          <a:stretch/>
        </p:blipFill>
        <p:spPr>
          <a:xfrm>
            <a:off x="6672456" y="4367256"/>
            <a:ext cx="222028" cy="448988"/>
          </a:xfrm>
          <a:prstGeom prst="rect">
            <a:avLst/>
          </a:prstGeom>
          <a:noFill/>
          <a:ln>
            <a:noFill/>
          </a:ln>
        </p:spPr>
      </p:pic>
      <p:cxnSp>
        <p:nvCxnSpPr>
          <p:cNvPr id="332" name="Google Shape;332;g23735935606_1_130"/>
          <p:cNvCxnSpPr/>
          <p:nvPr/>
        </p:nvCxnSpPr>
        <p:spPr>
          <a:xfrm>
            <a:off x="6646469" y="4693963"/>
            <a:ext cx="139200" cy="0"/>
          </a:xfrm>
          <a:prstGeom prst="straightConnector1">
            <a:avLst/>
          </a:prstGeom>
          <a:noFill/>
          <a:ln w="38100" cap="flat" cmpd="sng">
            <a:solidFill>
              <a:schemeClr val="dk1"/>
            </a:solidFill>
            <a:prstDash val="solid"/>
            <a:miter lim="800000"/>
            <a:headEnd type="none" w="sm" len="sm"/>
            <a:tailEnd type="none" w="sm" len="sm"/>
          </a:ln>
        </p:spPr>
      </p:cxnSp>
      <p:cxnSp>
        <p:nvCxnSpPr>
          <p:cNvPr id="333" name="Google Shape;333;g23735935606_1_130"/>
          <p:cNvCxnSpPr/>
          <p:nvPr/>
        </p:nvCxnSpPr>
        <p:spPr>
          <a:xfrm>
            <a:off x="6771484" y="4676818"/>
            <a:ext cx="0" cy="144300"/>
          </a:xfrm>
          <a:prstGeom prst="straightConnector1">
            <a:avLst/>
          </a:prstGeom>
          <a:noFill/>
          <a:ln w="38100" cap="flat" cmpd="sng">
            <a:solidFill>
              <a:schemeClr val="dk1"/>
            </a:solidFill>
            <a:prstDash val="solid"/>
            <a:miter lim="800000"/>
            <a:headEnd type="none" w="sm" len="sm"/>
            <a:tailEnd type="none" w="sm" len="sm"/>
          </a:ln>
        </p:spPr>
      </p:cxnSp>
      <p:cxnSp>
        <p:nvCxnSpPr>
          <p:cNvPr id="334" name="Google Shape;334;g23735935606_1_130"/>
          <p:cNvCxnSpPr/>
          <p:nvPr/>
        </p:nvCxnSpPr>
        <p:spPr>
          <a:xfrm>
            <a:off x="6666489" y="4491081"/>
            <a:ext cx="0" cy="330000"/>
          </a:xfrm>
          <a:prstGeom prst="straightConnector1">
            <a:avLst/>
          </a:prstGeom>
          <a:noFill/>
          <a:ln w="38100" cap="flat" cmpd="sng">
            <a:solidFill>
              <a:schemeClr val="dk1"/>
            </a:solidFill>
            <a:prstDash val="solid"/>
            <a:miter lim="800000"/>
            <a:headEnd type="none" w="sm" len="sm"/>
            <a:tailEnd type="none" w="sm" len="sm"/>
          </a:ln>
        </p:spPr>
      </p:cxnSp>
      <p:cxnSp>
        <p:nvCxnSpPr>
          <p:cNvPr id="335" name="Google Shape;335;g23735935606_1_130"/>
          <p:cNvCxnSpPr/>
          <p:nvPr/>
        </p:nvCxnSpPr>
        <p:spPr>
          <a:xfrm rot="10800000">
            <a:off x="6851810" y="4190725"/>
            <a:ext cx="0" cy="315300"/>
          </a:xfrm>
          <a:prstGeom prst="straightConnector1">
            <a:avLst/>
          </a:prstGeom>
          <a:noFill/>
          <a:ln w="9525" cap="flat" cmpd="sng">
            <a:solidFill>
              <a:srgbClr val="7F7F7F"/>
            </a:solidFill>
            <a:prstDash val="dash"/>
            <a:miter lim="800000"/>
            <a:headEnd type="none" w="sm" len="sm"/>
            <a:tailEnd type="triangle" w="med" len="med"/>
          </a:ln>
        </p:spPr>
      </p:cxnSp>
      <p:cxnSp>
        <p:nvCxnSpPr>
          <p:cNvPr id="336" name="Google Shape;336;g23735935606_1_130"/>
          <p:cNvCxnSpPr/>
          <p:nvPr/>
        </p:nvCxnSpPr>
        <p:spPr>
          <a:xfrm>
            <a:off x="7358412" y="4532219"/>
            <a:ext cx="279000" cy="0"/>
          </a:xfrm>
          <a:prstGeom prst="straightConnector1">
            <a:avLst/>
          </a:prstGeom>
          <a:noFill/>
          <a:ln w="9525" cap="flat" cmpd="sng">
            <a:solidFill>
              <a:srgbClr val="7F7F7F"/>
            </a:solidFill>
            <a:prstDash val="dash"/>
            <a:miter lim="800000"/>
            <a:headEnd type="none" w="sm" len="sm"/>
            <a:tailEnd type="triangle" w="med" len="med"/>
          </a:ln>
        </p:spPr>
      </p:cxnSp>
      <p:cxnSp>
        <p:nvCxnSpPr>
          <p:cNvPr id="337" name="Google Shape;337;g23735935606_1_130"/>
          <p:cNvCxnSpPr/>
          <p:nvPr/>
        </p:nvCxnSpPr>
        <p:spPr>
          <a:xfrm rot="10800000">
            <a:off x="7721031" y="4367256"/>
            <a:ext cx="250800" cy="0"/>
          </a:xfrm>
          <a:prstGeom prst="straightConnector1">
            <a:avLst/>
          </a:prstGeom>
          <a:noFill/>
          <a:ln w="9525" cap="flat" cmpd="sng">
            <a:solidFill>
              <a:srgbClr val="7F7F7F"/>
            </a:solidFill>
            <a:prstDash val="dash"/>
            <a:miter lim="800000"/>
            <a:headEnd type="none" w="sm" len="sm"/>
            <a:tailEnd type="triangle" w="med" len="med"/>
          </a:ln>
        </p:spPr>
      </p:cxnSp>
      <p:pic>
        <p:nvPicPr>
          <p:cNvPr id="338" name="Google Shape;338;g23735935606_1_130"/>
          <p:cNvPicPr preferRelativeResize="0"/>
          <p:nvPr/>
        </p:nvPicPr>
        <p:blipFill rotWithShape="1">
          <a:blip r:embed="rId3">
            <a:alphaModFix/>
          </a:blip>
          <a:srcRect l="11473" t="13876" r="10315" b="15645"/>
          <a:stretch/>
        </p:blipFill>
        <p:spPr>
          <a:xfrm>
            <a:off x="9523193" y="4317249"/>
            <a:ext cx="391514" cy="498994"/>
          </a:xfrm>
          <a:prstGeom prst="rect">
            <a:avLst/>
          </a:prstGeom>
          <a:noFill/>
          <a:ln>
            <a:noFill/>
          </a:ln>
        </p:spPr>
      </p:pic>
      <p:pic>
        <p:nvPicPr>
          <p:cNvPr id="339" name="Google Shape;339;g23735935606_1_130"/>
          <p:cNvPicPr preferRelativeResize="0"/>
          <p:nvPr/>
        </p:nvPicPr>
        <p:blipFill rotWithShape="1">
          <a:blip r:embed="rId4">
            <a:alphaModFix/>
          </a:blip>
          <a:srcRect l="27107" t="14362" r="23819" b="4587"/>
          <a:stretch/>
        </p:blipFill>
        <p:spPr>
          <a:xfrm>
            <a:off x="10347688" y="4195806"/>
            <a:ext cx="265598" cy="620438"/>
          </a:xfrm>
          <a:prstGeom prst="rect">
            <a:avLst/>
          </a:prstGeom>
          <a:noFill/>
          <a:ln>
            <a:noFill/>
          </a:ln>
        </p:spPr>
      </p:pic>
      <p:pic>
        <p:nvPicPr>
          <p:cNvPr id="340" name="Google Shape;340;g23735935606_1_130"/>
          <p:cNvPicPr preferRelativeResize="0"/>
          <p:nvPr/>
        </p:nvPicPr>
        <p:blipFill rotWithShape="1">
          <a:blip r:embed="rId5">
            <a:alphaModFix/>
          </a:blip>
          <a:srcRect l="32841" t="33154" r="35677" b="21834"/>
          <a:stretch/>
        </p:blipFill>
        <p:spPr>
          <a:xfrm>
            <a:off x="9085610" y="4367256"/>
            <a:ext cx="222028" cy="448988"/>
          </a:xfrm>
          <a:prstGeom prst="rect">
            <a:avLst/>
          </a:prstGeom>
          <a:noFill/>
          <a:ln>
            <a:noFill/>
          </a:ln>
        </p:spPr>
      </p:pic>
      <p:cxnSp>
        <p:nvCxnSpPr>
          <p:cNvPr id="341" name="Google Shape;341;g23735935606_1_130"/>
          <p:cNvCxnSpPr/>
          <p:nvPr/>
        </p:nvCxnSpPr>
        <p:spPr>
          <a:xfrm>
            <a:off x="9059623" y="4693963"/>
            <a:ext cx="139200" cy="0"/>
          </a:xfrm>
          <a:prstGeom prst="straightConnector1">
            <a:avLst/>
          </a:prstGeom>
          <a:noFill/>
          <a:ln w="38100" cap="flat" cmpd="sng">
            <a:solidFill>
              <a:schemeClr val="dk1"/>
            </a:solidFill>
            <a:prstDash val="solid"/>
            <a:miter lim="800000"/>
            <a:headEnd type="none" w="sm" len="sm"/>
            <a:tailEnd type="none" w="sm" len="sm"/>
          </a:ln>
        </p:spPr>
      </p:cxnSp>
      <p:cxnSp>
        <p:nvCxnSpPr>
          <p:cNvPr id="342" name="Google Shape;342;g23735935606_1_130"/>
          <p:cNvCxnSpPr/>
          <p:nvPr/>
        </p:nvCxnSpPr>
        <p:spPr>
          <a:xfrm>
            <a:off x="9184638" y="4676818"/>
            <a:ext cx="0" cy="144300"/>
          </a:xfrm>
          <a:prstGeom prst="straightConnector1">
            <a:avLst/>
          </a:prstGeom>
          <a:noFill/>
          <a:ln w="38100" cap="flat" cmpd="sng">
            <a:solidFill>
              <a:schemeClr val="dk1"/>
            </a:solidFill>
            <a:prstDash val="solid"/>
            <a:miter lim="800000"/>
            <a:headEnd type="none" w="sm" len="sm"/>
            <a:tailEnd type="none" w="sm" len="sm"/>
          </a:ln>
        </p:spPr>
      </p:cxnSp>
      <p:cxnSp>
        <p:nvCxnSpPr>
          <p:cNvPr id="343" name="Google Shape;343;g23735935606_1_130"/>
          <p:cNvCxnSpPr/>
          <p:nvPr/>
        </p:nvCxnSpPr>
        <p:spPr>
          <a:xfrm>
            <a:off x="9079643" y="4491081"/>
            <a:ext cx="0" cy="330000"/>
          </a:xfrm>
          <a:prstGeom prst="straightConnector1">
            <a:avLst/>
          </a:prstGeom>
          <a:noFill/>
          <a:ln w="38100" cap="flat" cmpd="sng">
            <a:solidFill>
              <a:schemeClr val="dk1"/>
            </a:solidFill>
            <a:prstDash val="solid"/>
            <a:miter lim="800000"/>
            <a:headEnd type="none" w="sm" len="sm"/>
            <a:tailEnd type="none" w="sm" len="sm"/>
          </a:ln>
        </p:spPr>
      </p:cxnSp>
      <p:cxnSp>
        <p:nvCxnSpPr>
          <p:cNvPr id="344" name="Google Shape;344;g23735935606_1_130"/>
          <p:cNvCxnSpPr/>
          <p:nvPr/>
        </p:nvCxnSpPr>
        <p:spPr>
          <a:xfrm rot="10800000">
            <a:off x="9264964" y="4190725"/>
            <a:ext cx="0" cy="315300"/>
          </a:xfrm>
          <a:prstGeom prst="straightConnector1">
            <a:avLst/>
          </a:prstGeom>
          <a:noFill/>
          <a:ln w="9525" cap="flat" cmpd="sng">
            <a:solidFill>
              <a:srgbClr val="7F7F7F"/>
            </a:solidFill>
            <a:prstDash val="dash"/>
            <a:miter lim="800000"/>
            <a:headEnd type="none" w="sm" len="sm"/>
            <a:tailEnd type="triangle" w="med" len="med"/>
          </a:ln>
        </p:spPr>
      </p:cxnSp>
      <p:cxnSp>
        <p:nvCxnSpPr>
          <p:cNvPr id="345" name="Google Shape;345;g23735935606_1_130"/>
          <p:cNvCxnSpPr/>
          <p:nvPr/>
        </p:nvCxnSpPr>
        <p:spPr>
          <a:xfrm>
            <a:off x="9771566" y="4532219"/>
            <a:ext cx="279000" cy="0"/>
          </a:xfrm>
          <a:prstGeom prst="straightConnector1">
            <a:avLst/>
          </a:prstGeom>
          <a:noFill/>
          <a:ln w="9525" cap="flat" cmpd="sng">
            <a:solidFill>
              <a:srgbClr val="7F7F7F"/>
            </a:solidFill>
            <a:prstDash val="dash"/>
            <a:miter lim="800000"/>
            <a:headEnd type="none" w="sm" len="sm"/>
            <a:tailEnd type="triangle" w="med" len="med"/>
          </a:ln>
        </p:spPr>
      </p:cxnSp>
      <p:cxnSp>
        <p:nvCxnSpPr>
          <p:cNvPr id="346" name="Google Shape;346;g23735935606_1_130"/>
          <p:cNvCxnSpPr/>
          <p:nvPr/>
        </p:nvCxnSpPr>
        <p:spPr>
          <a:xfrm rot="10800000">
            <a:off x="10134185" y="4367256"/>
            <a:ext cx="250800" cy="0"/>
          </a:xfrm>
          <a:prstGeom prst="straightConnector1">
            <a:avLst/>
          </a:prstGeom>
          <a:noFill/>
          <a:ln w="9525" cap="flat" cmpd="sng">
            <a:solidFill>
              <a:srgbClr val="7F7F7F"/>
            </a:solidFill>
            <a:prstDash val="dash"/>
            <a:miter lim="800000"/>
            <a:headEnd type="none" w="sm" len="sm"/>
            <a:tailEnd type="triangle" w="med" len="med"/>
          </a:ln>
        </p:spPr>
      </p:cxnSp>
      <p:sp>
        <p:nvSpPr>
          <p:cNvPr id="347" name="Google Shape;347;g23735935606_1_130"/>
          <p:cNvSpPr/>
          <p:nvPr/>
        </p:nvSpPr>
        <p:spPr>
          <a:xfrm>
            <a:off x="6576668" y="4979413"/>
            <a:ext cx="640800" cy="5127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mj-lt"/>
                <a:ea typeface="Calibri"/>
                <a:cs typeface="Calibri"/>
                <a:sym typeface="Calibri"/>
              </a:rPr>
              <a:t>10 times</a:t>
            </a:r>
            <a:endParaRPr sz="1200">
              <a:latin typeface="+mj-lt"/>
            </a:endParaRPr>
          </a:p>
        </p:txBody>
      </p:sp>
      <p:sp>
        <p:nvSpPr>
          <p:cNvPr id="348" name="Google Shape;348;g23735935606_1_130"/>
          <p:cNvSpPr/>
          <p:nvPr/>
        </p:nvSpPr>
        <p:spPr>
          <a:xfrm>
            <a:off x="7280493" y="4979413"/>
            <a:ext cx="392100" cy="51270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49" name="Google Shape;349;g23735935606_1_130"/>
          <p:cNvSpPr/>
          <p:nvPr/>
        </p:nvSpPr>
        <p:spPr>
          <a:xfrm>
            <a:off x="7726554" y="4979413"/>
            <a:ext cx="521100" cy="512700"/>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50" name="Google Shape;350;g23735935606_1_130"/>
          <p:cNvSpPr/>
          <p:nvPr/>
        </p:nvSpPr>
        <p:spPr>
          <a:xfrm>
            <a:off x="9064384" y="4978315"/>
            <a:ext cx="640800" cy="5127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dk1"/>
                </a:solidFill>
                <a:latin typeface="+mj-lt"/>
                <a:ea typeface="Calibri"/>
                <a:cs typeface="Calibri"/>
                <a:sym typeface="Calibri"/>
              </a:rPr>
              <a:t>10 times</a:t>
            </a:r>
            <a:endParaRPr sz="1200">
              <a:latin typeface="+mj-lt"/>
            </a:endParaRPr>
          </a:p>
        </p:txBody>
      </p:sp>
      <p:sp>
        <p:nvSpPr>
          <p:cNvPr id="351" name="Google Shape;351;g23735935606_1_130"/>
          <p:cNvSpPr/>
          <p:nvPr/>
        </p:nvSpPr>
        <p:spPr>
          <a:xfrm>
            <a:off x="9768209" y="4978315"/>
            <a:ext cx="392100" cy="512700"/>
          </a:xfrm>
          <a:prstGeom prst="rect">
            <a:avLst/>
          </a:prstGeom>
          <a:solidFill>
            <a:srgbClr val="FFF2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52" name="Google Shape;352;g23735935606_1_130"/>
          <p:cNvSpPr/>
          <p:nvPr/>
        </p:nvSpPr>
        <p:spPr>
          <a:xfrm>
            <a:off x="10214270" y="4978315"/>
            <a:ext cx="521100" cy="512700"/>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Calibri"/>
              <a:ea typeface="Calibri"/>
              <a:cs typeface="Calibri"/>
              <a:sym typeface="Calibri"/>
            </a:endParaRPr>
          </a:p>
        </p:txBody>
      </p:sp>
      <p:sp>
        <p:nvSpPr>
          <p:cNvPr id="353" name="Google Shape;353;g23735935606_1_130"/>
          <p:cNvSpPr txBox="1"/>
          <p:nvPr/>
        </p:nvSpPr>
        <p:spPr>
          <a:xfrm>
            <a:off x="5611150" y="5613845"/>
            <a:ext cx="11553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dk1"/>
                </a:solidFill>
                <a:latin typeface="+mj-lt"/>
                <a:ea typeface="Calibri"/>
                <a:cs typeface="Calibri"/>
                <a:sym typeface="Calibri"/>
              </a:rPr>
              <a:t>Relax</a:t>
            </a:r>
            <a:endParaRPr sz="1200" dirty="0">
              <a:latin typeface="+mj-lt"/>
            </a:endParaRPr>
          </a:p>
          <a:p>
            <a:pPr marL="0" marR="0" lvl="0" indent="0" algn="ctr" rtl="0">
              <a:spcBef>
                <a:spcPts val="0"/>
              </a:spcBef>
              <a:spcAft>
                <a:spcPts val="0"/>
              </a:spcAft>
              <a:buNone/>
            </a:pPr>
            <a:r>
              <a:rPr lang="en-US" sz="1200" dirty="0">
                <a:solidFill>
                  <a:schemeClr val="dk1"/>
                </a:solidFill>
                <a:latin typeface="+mj-lt"/>
                <a:ea typeface="Calibri"/>
                <a:cs typeface="Calibri"/>
                <a:sym typeface="Calibri"/>
              </a:rPr>
              <a:t>(4 minutes)</a:t>
            </a:r>
            <a:endParaRPr sz="1200" dirty="0">
              <a:latin typeface="+mj-lt"/>
            </a:endParaRPr>
          </a:p>
        </p:txBody>
      </p:sp>
      <p:pic>
        <p:nvPicPr>
          <p:cNvPr id="354" name="Google Shape;354;g23735935606_1_130"/>
          <p:cNvPicPr preferRelativeResize="0"/>
          <p:nvPr/>
        </p:nvPicPr>
        <p:blipFill rotWithShape="1">
          <a:blip r:embed="rId5">
            <a:alphaModFix/>
          </a:blip>
          <a:srcRect l="32841" t="33154" r="35677" b="21834"/>
          <a:stretch/>
        </p:blipFill>
        <p:spPr>
          <a:xfrm>
            <a:off x="6092575" y="5004441"/>
            <a:ext cx="222028" cy="448988"/>
          </a:xfrm>
          <a:prstGeom prst="rect">
            <a:avLst/>
          </a:prstGeom>
          <a:noFill/>
          <a:ln>
            <a:noFill/>
          </a:ln>
        </p:spPr>
      </p:pic>
      <p:cxnSp>
        <p:nvCxnSpPr>
          <p:cNvPr id="355" name="Google Shape;355;g23735935606_1_130"/>
          <p:cNvCxnSpPr/>
          <p:nvPr/>
        </p:nvCxnSpPr>
        <p:spPr>
          <a:xfrm>
            <a:off x="6066588" y="5331148"/>
            <a:ext cx="139200" cy="0"/>
          </a:xfrm>
          <a:prstGeom prst="straightConnector1">
            <a:avLst/>
          </a:prstGeom>
          <a:noFill/>
          <a:ln w="38100" cap="flat" cmpd="sng">
            <a:solidFill>
              <a:schemeClr val="dk1"/>
            </a:solidFill>
            <a:prstDash val="solid"/>
            <a:miter lim="800000"/>
            <a:headEnd type="none" w="sm" len="sm"/>
            <a:tailEnd type="none" w="sm" len="sm"/>
          </a:ln>
        </p:spPr>
      </p:cxnSp>
      <p:cxnSp>
        <p:nvCxnSpPr>
          <p:cNvPr id="356" name="Google Shape;356;g23735935606_1_130"/>
          <p:cNvCxnSpPr/>
          <p:nvPr/>
        </p:nvCxnSpPr>
        <p:spPr>
          <a:xfrm>
            <a:off x="6191603" y="5314003"/>
            <a:ext cx="0" cy="144300"/>
          </a:xfrm>
          <a:prstGeom prst="straightConnector1">
            <a:avLst/>
          </a:prstGeom>
          <a:noFill/>
          <a:ln w="38100" cap="flat" cmpd="sng">
            <a:solidFill>
              <a:schemeClr val="dk1"/>
            </a:solidFill>
            <a:prstDash val="solid"/>
            <a:miter lim="800000"/>
            <a:headEnd type="none" w="sm" len="sm"/>
            <a:tailEnd type="none" w="sm" len="sm"/>
          </a:ln>
        </p:spPr>
      </p:cxnSp>
      <p:cxnSp>
        <p:nvCxnSpPr>
          <p:cNvPr id="357" name="Google Shape;357;g23735935606_1_130"/>
          <p:cNvCxnSpPr/>
          <p:nvPr/>
        </p:nvCxnSpPr>
        <p:spPr>
          <a:xfrm>
            <a:off x="6086608" y="5128266"/>
            <a:ext cx="0" cy="330000"/>
          </a:xfrm>
          <a:prstGeom prst="straightConnector1">
            <a:avLst/>
          </a:prstGeom>
          <a:noFill/>
          <a:ln w="38100" cap="flat" cmpd="sng">
            <a:solidFill>
              <a:schemeClr val="dk1"/>
            </a:solidFill>
            <a:prstDash val="solid"/>
            <a:miter lim="800000"/>
            <a:headEnd type="none" w="sm" len="sm"/>
            <a:tailEnd type="none" w="sm" len="sm"/>
          </a:ln>
        </p:spPr>
      </p:cxnSp>
      <p:pic>
        <p:nvPicPr>
          <p:cNvPr id="358" name="Google Shape;358;g23735935606_1_130"/>
          <p:cNvPicPr preferRelativeResize="0"/>
          <p:nvPr/>
        </p:nvPicPr>
        <p:blipFill rotWithShape="1">
          <a:blip r:embed="rId5">
            <a:alphaModFix/>
          </a:blip>
          <a:srcRect l="32841" t="33154" r="35677" b="21834"/>
          <a:stretch/>
        </p:blipFill>
        <p:spPr>
          <a:xfrm>
            <a:off x="8550100" y="5008457"/>
            <a:ext cx="222028" cy="448988"/>
          </a:xfrm>
          <a:prstGeom prst="rect">
            <a:avLst/>
          </a:prstGeom>
          <a:noFill/>
          <a:ln>
            <a:noFill/>
          </a:ln>
        </p:spPr>
      </p:pic>
      <p:cxnSp>
        <p:nvCxnSpPr>
          <p:cNvPr id="359" name="Google Shape;359;g23735935606_1_130"/>
          <p:cNvCxnSpPr/>
          <p:nvPr/>
        </p:nvCxnSpPr>
        <p:spPr>
          <a:xfrm>
            <a:off x="8524113" y="5335164"/>
            <a:ext cx="139200" cy="0"/>
          </a:xfrm>
          <a:prstGeom prst="straightConnector1">
            <a:avLst/>
          </a:prstGeom>
          <a:noFill/>
          <a:ln w="38100" cap="flat" cmpd="sng">
            <a:solidFill>
              <a:schemeClr val="dk1"/>
            </a:solidFill>
            <a:prstDash val="solid"/>
            <a:miter lim="800000"/>
            <a:headEnd type="none" w="sm" len="sm"/>
            <a:tailEnd type="none" w="sm" len="sm"/>
          </a:ln>
        </p:spPr>
      </p:cxnSp>
      <p:cxnSp>
        <p:nvCxnSpPr>
          <p:cNvPr id="360" name="Google Shape;360;g23735935606_1_130"/>
          <p:cNvCxnSpPr/>
          <p:nvPr/>
        </p:nvCxnSpPr>
        <p:spPr>
          <a:xfrm>
            <a:off x="8649128" y="5318019"/>
            <a:ext cx="0" cy="144300"/>
          </a:xfrm>
          <a:prstGeom prst="straightConnector1">
            <a:avLst/>
          </a:prstGeom>
          <a:noFill/>
          <a:ln w="38100" cap="flat" cmpd="sng">
            <a:solidFill>
              <a:schemeClr val="dk1"/>
            </a:solidFill>
            <a:prstDash val="solid"/>
            <a:miter lim="800000"/>
            <a:headEnd type="none" w="sm" len="sm"/>
            <a:tailEnd type="none" w="sm" len="sm"/>
          </a:ln>
        </p:spPr>
      </p:cxnSp>
      <p:cxnSp>
        <p:nvCxnSpPr>
          <p:cNvPr id="361" name="Google Shape;361;g23735935606_1_130"/>
          <p:cNvCxnSpPr/>
          <p:nvPr/>
        </p:nvCxnSpPr>
        <p:spPr>
          <a:xfrm>
            <a:off x="8544133" y="5132282"/>
            <a:ext cx="0" cy="330000"/>
          </a:xfrm>
          <a:prstGeom prst="straightConnector1">
            <a:avLst/>
          </a:prstGeom>
          <a:noFill/>
          <a:ln w="38100" cap="flat" cmpd="sng">
            <a:solidFill>
              <a:schemeClr val="dk1"/>
            </a:solidFill>
            <a:prstDash val="solid"/>
            <a:miter lim="800000"/>
            <a:headEnd type="none" w="sm" len="sm"/>
            <a:tailEnd type="none" w="sm" len="sm"/>
          </a:ln>
        </p:spPr>
      </p:cxnSp>
      <p:sp>
        <p:nvSpPr>
          <p:cNvPr id="362" name="Google Shape;362;g23735935606_1_130"/>
          <p:cNvSpPr txBox="1"/>
          <p:nvPr/>
        </p:nvSpPr>
        <p:spPr>
          <a:xfrm>
            <a:off x="8083531" y="5607965"/>
            <a:ext cx="1155300"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mj-lt"/>
                <a:ea typeface="Calibri"/>
                <a:cs typeface="Calibri"/>
                <a:sym typeface="Calibri"/>
              </a:rPr>
              <a:t>Relax</a:t>
            </a:r>
            <a:endParaRPr sz="1200">
              <a:latin typeface="+mj-lt"/>
            </a:endParaRPr>
          </a:p>
          <a:p>
            <a:pPr marL="0" marR="0" lvl="0" indent="0" algn="ctr" rtl="0">
              <a:spcBef>
                <a:spcPts val="0"/>
              </a:spcBef>
              <a:spcAft>
                <a:spcPts val="0"/>
              </a:spcAft>
              <a:buNone/>
            </a:pPr>
            <a:r>
              <a:rPr lang="en-US" sz="1200">
                <a:solidFill>
                  <a:schemeClr val="dk1"/>
                </a:solidFill>
                <a:latin typeface="+mj-lt"/>
                <a:ea typeface="Calibri"/>
                <a:cs typeface="Calibri"/>
                <a:sym typeface="Calibri"/>
              </a:rPr>
              <a:t>(4 minutes)</a:t>
            </a:r>
            <a:endParaRPr sz="1200">
              <a:latin typeface="+mj-lt"/>
            </a:endParaRPr>
          </a:p>
        </p:txBody>
      </p:sp>
      <p:sp>
        <p:nvSpPr>
          <p:cNvPr id="4" name="Google Shape;397;g23735935606_1_294">
            <a:extLst>
              <a:ext uri="{FF2B5EF4-FFF2-40B4-BE49-F238E27FC236}">
                <a16:creationId xmlns:a16="http://schemas.microsoft.com/office/drawing/2014/main" id="{13EB8423-4F36-1EA7-8648-3966E2B26271}"/>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Various tasks were performed, but only sit-to-stand provided high-quality data</a:t>
            </a:r>
            <a:endParaRPr sz="11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22EAD36-AED4-A777-9DA8-276B2851B1FF}"/>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8</a:t>
            </a:fld>
            <a:r>
              <a:rPr lang="en-US" b="0">
                <a:solidFill>
                  <a:schemeClr val="dk1"/>
                </a:solidFill>
              </a:rPr>
              <a:t> of 23</a:t>
            </a:r>
            <a:endParaRPr sz="1100" b="0" dirty="0">
              <a:solidFill>
                <a:srgbClr val="88888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4" name="Google Shape;397;g23735935606_1_294">
            <a:extLst>
              <a:ext uri="{FF2B5EF4-FFF2-40B4-BE49-F238E27FC236}">
                <a16:creationId xmlns:a16="http://schemas.microsoft.com/office/drawing/2014/main" id="{0472A722-4114-983F-C86B-581399C416B4}"/>
              </a:ext>
            </a:extLst>
          </p:cNvPr>
          <p:cNvSpPr txBox="1"/>
          <p:nvPr/>
        </p:nvSpPr>
        <p:spPr>
          <a:xfrm>
            <a:off x="0" y="0"/>
            <a:ext cx="12192000" cy="461624"/>
          </a:xfrm>
          <a:prstGeom prst="rect">
            <a:avLst/>
          </a:prstGeom>
          <a:solidFill>
            <a:srgbClr val="F2F2F2">
              <a:alpha val="4980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rgbClr val="3F3F3F"/>
                </a:solidFill>
                <a:latin typeface="Arial" panose="020B0604020202020204" pitchFamily="34" charset="0"/>
                <a:ea typeface="Calibri"/>
                <a:cs typeface="Arial" panose="020B0604020202020204" pitchFamily="34" charset="0"/>
                <a:sym typeface="Calibri"/>
              </a:rPr>
              <a:t>Different sensor fusion methods were manually tuned</a:t>
            </a:r>
            <a:endParaRPr sz="11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611670C3-F7CE-A0B5-09E6-D7A87580280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111"/>
          <a:stretch/>
        </p:blipFill>
        <p:spPr>
          <a:xfrm>
            <a:off x="6475343" y="805069"/>
            <a:ext cx="5276053" cy="5393635"/>
          </a:xfrm>
          <a:prstGeom prst="rect">
            <a:avLst/>
          </a:prstGeom>
        </p:spPr>
      </p:pic>
      <p:pic>
        <p:nvPicPr>
          <p:cNvPr id="11" name="Graphic 10">
            <a:extLst>
              <a:ext uri="{FF2B5EF4-FFF2-40B4-BE49-F238E27FC236}">
                <a16:creationId xmlns:a16="http://schemas.microsoft.com/office/drawing/2014/main" id="{41201431-DD5D-90A5-350F-33882CB6D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698" y="805069"/>
            <a:ext cx="5560248" cy="5393635"/>
          </a:xfrm>
          <a:prstGeom prst="rect">
            <a:avLst/>
          </a:prstGeom>
        </p:spPr>
      </p:pic>
      <p:sp>
        <p:nvSpPr>
          <p:cNvPr id="12" name="TextBox 11">
            <a:extLst>
              <a:ext uri="{FF2B5EF4-FFF2-40B4-BE49-F238E27FC236}">
                <a16:creationId xmlns:a16="http://schemas.microsoft.com/office/drawing/2014/main" id="{3225298B-1384-E7C1-8A6C-2479D5F09AEF}"/>
              </a:ext>
            </a:extLst>
          </p:cNvPr>
          <p:cNvSpPr txBox="1"/>
          <p:nvPr/>
        </p:nvSpPr>
        <p:spPr>
          <a:xfrm rot="16200000">
            <a:off x="-539661" y="1508441"/>
            <a:ext cx="1906422" cy="307777"/>
          </a:xfrm>
          <a:prstGeom prst="rect">
            <a:avLst/>
          </a:prstGeom>
          <a:noFill/>
        </p:spPr>
        <p:txBody>
          <a:bodyPr wrap="square" rtlCol="0">
            <a:spAutoFit/>
          </a:bodyPr>
          <a:lstStyle/>
          <a:p>
            <a:pPr algn="ctr"/>
            <a:r>
              <a:rPr lang="en-US" dirty="0"/>
              <a:t>Ankle angle (</a:t>
            </a:r>
            <a:r>
              <a:rPr lang="en-US" baseline="30000" dirty="0"/>
              <a:t>o</a:t>
            </a:r>
            <a:r>
              <a:rPr lang="en-US" dirty="0"/>
              <a:t>)</a:t>
            </a:r>
          </a:p>
        </p:txBody>
      </p:sp>
      <p:sp>
        <p:nvSpPr>
          <p:cNvPr id="13" name="TextBox 12">
            <a:extLst>
              <a:ext uri="{FF2B5EF4-FFF2-40B4-BE49-F238E27FC236}">
                <a16:creationId xmlns:a16="http://schemas.microsoft.com/office/drawing/2014/main" id="{B78D1F63-E0CC-1266-821B-1C8F92E9B1DB}"/>
              </a:ext>
            </a:extLst>
          </p:cNvPr>
          <p:cNvSpPr txBox="1"/>
          <p:nvPr/>
        </p:nvSpPr>
        <p:spPr>
          <a:xfrm rot="16200000">
            <a:off x="-521444" y="3246144"/>
            <a:ext cx="1906422" cy="307777"/>
          </a:xfrm>
          <a:prstGeom prst="rect">
            <a:avLst/>
          </a:prstGeom>
          <a:noFill/>
        </p:spPr>
        <p:txBody>
          <a:bodyPr wrap="square" rtlCol="0">
            <a:spAutoFit/>
          </a:bodyPr>
          <a:lstStyle/>
          <a:p>
            <a:pPr algn="ctr"/>
            <a:r>
              <a:rPr lang="en-US" dirty="0"/>
              <a:t>Hip angle (</a:t>
            </a:r>
            <a:r>
              <a:rPr lang="en-US" baseline="30000" dirty="0"/>
              <a:t>o</a:t>
            </a:r>
            <a:r>
              <a:rPr lang="en-US" dirty="0"/>
              <a:t>)</a:t>
            </a:r>
          </a:p>
        </p:txBody>
      </p:sp>
      <p:sp>
        <p:nvSpPr>
          <p:cNvPr id="14" name="TextBox 13">
            <a:extLst>
              <a:ext uri="{FF2B5EF4-FFF2-40B4-BE49-F238E27FC236}">
                <a16:creationId xmlns:a16="http://schemas.microsoft.com/office/drawing/2014/main" id="{D1C2D3B3-2F41-8661-F130-5AC088CC2B30}"/>
              </a:ext>
            </a:extLst>
          </p:cNvPr>
          <p:cNvSpPr txBox="1"/>
          <p:nvPr/>
        </p:nvSpPr>
        <p:spPr>
          <a:xfrm rot="16200000">
            <a:off x="-501564" y="5159439"/>
            <a:ext cx="1906422" cy="307777"/>
          </a:xfrm>
          <a:prstGeom prst="rect">
            <a:avLst/>
          </a:prstGeom>
          <a:noFill/>
        </p:spPr>
        <p:txBody>
          <a:bodyPr wrap="square" rtlCol="0">
            <a:spAutoFit/>
          </a:bodyPr>
          <a:lstStyle/>
          <a:p>
            <a:pPr algn="ctr"/>
            <a:r>
              <a:rPr lang="en-US" dirty="0"/>
              <a:t>Knee angle (</a:t>
            </a:r>
            <a:r>
              <a:rPr lang="en-US" baseline="30000" dirty="0"/>
              <a:t>o</a:t>
            </a:r>
            <a:r>
              <a:rPr lang="en-US" dirty="0"/>
              <a:t>)</a:t>
            </a:r>
          </a:p>
        </p:txBody>
      </p:sp>
      <p:sp>
        <p:nvSpPr>
          <p:cNvPr id="16" name="TextBox 15">
            <a:extLst>
              <a:ext uri="{FF2B5EF4-FFF2-40B4-BE49-F238E27FC236}">
                <a16:creationId xmlns:a16="http://schemas.microsoft.com/office/drawing/2014/main" id="{47F92ECF-B77F-FBE9-8DC7-F0B5138C0CF2}"/>
              </a:ext>
            </a:extLst>
          </p:cNvPr>
          <p:cNvSpPr txBox="1"/>
          <p:nvPr/>
        </p:nvSpPr>
        <p:spPr>
          <a:xfrm>
            <a:off x="7913811" y="643030"/>
            <a:ext cx="1906422" cy="307777"/>
          </a:xfrm>
          <a:prstGeom prst="rect">
            <a:avLst/>
          </a:prstGeom>
          <a:noFill/>
        </p:spPr>
        <p:txBody>
          <a:bodyPr wrap="square" rtlCol="0">
            <a:spAutoFit/>
          </a:bodyPr>
          <a:lstStyle/>
          <a:p>
            <a:pPr algn="ctr"/>
            <a:r>
              <a:rPr lang="en-US" dirty="0"/>
              <a:t>Alpha = 1</a:t>
            </a:r>
          </a:p>
        </p:txBody>
      </p:sp>
      <p:pic>
        <p:nvPicPr>
          <p:cNvPr id="17" name="Graphic 16">
            <a:extLst>
              <a:ext uri="{FF2B5EF4-FFF2-40B4-BE49-F238E27FC236}">
                <a16:creationId xmlns:a16="http://schemas.microsoft.com/office/drawing/2014/main" id="{F7A8708E-BC7B-F4C0-2AF9-F793061C026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111"/>
          <a:stretch/>
        </p:blipFill>
        <p:spPr>
          <a:xfrm>
            <a:off x="6475343" y="884588"/>
            <a:ext cx="5276053" cy="5393635"/>
          </a:xfrm>
          <a:prstGeom prst="rect">
            <a:avLst/>
          </a:prstGeom>
        </p:spPr>
      </p:pic>
      <p:pic>
        <p:nvPicPr>
          <p:cNvPr id="18" name="Graphic 17">
            <a:extLst>
              <a:ext uri="{FF2B5EF4-FFF2-40B4-BE49-F238E27FC236}">
                <a16:creationId xmlns:a16="http://schemas.microsoft.com/office/drawing/2014/main" id="{70BA2C4C-829D-C2B6-43D6-4F6037EF6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698" y="884588"/>
            <a:ext cx="5560248" cy="5393635"/>
          </a:xfrm>
          <a:prstGeom prst="rect">
            <a:avLst/>
          </a:prstGeom>
        </p:spPr>
      </p:pic>
      <p:sp>
        <p:nvSpPr>
          <p:cNvPr id="22" name="TextBox 21">
            <a:extLst>
              <a:ext uri="{FF2B5EF4-FFF2-40B4-BE49-F238E27FC236}">
                <a16:creationId xmlns:a16="http://schemas.microsoft.com/office/drawing/2014/main" id="{FC5E1081-C725-C093-11F2-29B4DB44DC58}"/>
              </a:ext>
            </a:extLst>
          </p:cNvPr>
          <p:cNvSpPr txBox="1"/>
          <p:nvPr/>
        </p:nvSpPr>
        <p:spPr>
          <a:xfrm>
            <a:off x="2568180" y="634748"/>
            <a:ext cx="1906422" cy="307777"/>
          </a:xfrm>
          <a:prstGeom prst="rect">
            <a:avLst/>
          </a:prstGeom>
          <a:noFill/>
        </p:spPr>
        <p:txBody>
          <a:bodyPr wrap="square" rtlCol="0">
            <a:spAutoFit/>
          </a:bodyPr>
          <a:lstStyle/>
          <a:p>
            <a:pPr algn="ctr"/>
            <a:r>
              <a:rPr lang="en-US" dirty="0"/>
              <a:t>Alpha = 0</a:t>
            </a:r>
          </a:p>
        </p:txBody>
      </p:sp>
      <p:sp>
        <p:nvSpPr>
          <p:cNvPr id="23" name="TextBox 22">
            <a:extLst>
              <a:ext uri="{FF2B5EF4-FFF2-40B4-BE49-F238E27FC236}">
                <a16:creationId xmlns:a16="http://schemas.microsoft.com/office/drawing/2014/main" id="{E4753C9F-143C-C9E7-E54A-C7260ABAA2AB}"/>
              </a:ext>
            </a:extLst>
          </p:cNvPr>
          <p:cNvSpPr txBox="1"/>
          <p:nvPr/>
        </p:nvSpPr>
        <p:spPr>
          <a:xfrm>
            <a:off x="1649526" y="6297765"/>
            <a:ext cx="1906422" cy="307777"/>
          </a:xfrm>
          <a:prstGeom prst="rect">
            <a:avLst/>
          </a:prstGeom>
          <a:noFill/>
        </p:spPr>
        <p:txBody>
          <a:bodyPr wrap="square" rtlCol="0">
            <a:spAutoFit/>
          </a:bodyPr>
          <a:lstStyle/>
          <a:p>
            <a:pPr algn="ctr"/>
            <a:r>
              <a:rPr lang="en-US" dirty="0"/>
              <a:t>Mocap</a:t>
            </a:r>
          </a:p>
        </p:txBody>
      </p:sp>
      <p:cxnSp>
        <p:nvCxnSpPr>
          <p:cNvPr id="25" name="Straight Connector 24">
            <a:extLst>
              <a:ext uri="{FF2B5EF4-FFF2-40B4-BE49-F238E27FC236}">
                <a16:creationId xmlns:a16="http://schemas.microsoft.com/office/drawing/2014/main" id="{78C8D788-3108-1B78-4A40-C04386822C8F}"/>
              </a:ext>
            </a:extLst>
          </p:cNvPr>
          <p:cNvCxnSpPr/>
          <p:nvPr/>
        </p:nvCxnSpPr>
        <p:spPr>
          <a:xfrm>
            <a:off x="3205370" y="6451653"/>
            <a:ext cx="1018760" cy="0"/>
          </a:xfrm>
          <a:prstGeom prst="line">
            <a:avLst/>
          </a:prstGeom>
          <a:ln w="19050">
            <a:solidFill>
              <a:srgbClr val="999999"/>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083FA8C-6F30-6052-40D4-CDD124C96022}"/>
              </a:ext>
            </a:extLst>
          </p:cNvPr>
          <p:cNvSpPr txBox="1"/>
          <p:nvPr/>
        </p:nvSpPr>
        <p:spPr>
          <a:xfrm>
            <a:off x="4942690" y="6311620"/>
            <a:ext cx="2331105" cy="307777"/>
          </a:xfrm>
          <a:prstGeom prst="rect">
            <a:avLst/>
          </a:prstGeom>
          <a:noFill/>
        </p:spPr>
        <p:txBody>
          <a:bodyPr wrap="square" rtlCol="0">
            <a:spAutoFit/>
          </a:bodyPr>
          <a:lstStyle/>
          <a:p>
            <a:pPr algn="ctr"/>
            <a:r>
              <a:rPr lang="en-US" dirty="0"/>
              <a:t>Complementary filter</a:t>
            </a:r>
          </a:p>
        </p:txBody>
      </p:sp>
      <p:cxnSp>
        <p:nvCxnSpPr>
          <p:cNvPr id="27" name="Straight Connector 26">
            <a:extLst>
              <a:ext uri="{FF2B5EF4-FFF2-40B4-BE49-F238E27FC236}">
                <a16:creationId xmlns:a16="http://schemas.microsoft.com/office/drawing/2014/main" id="{EB3C4A36-9C6A-A753-8AC2-39788E52CEC4}"/>
              </a:ext>
            </a:extLst>
          </p:cNvPr>
          <p:cNvCxnSpPr/>
          <p:nvPr/>
        </p:nvCxnSpPr>
        <p:spPr>
          <a:xfrm>
            <a:off x="7432818" y="6465508"/>
            <a:ext cx="1018760" cy="0"/>
          </a:xfrm>
          <a:prstGeom prst="line">
            <a:avLst/>
          </a:prstGeom>
          <a:ln w="19050">
            <a:solidFill>
              <a:srgbClr val="B3C9D1"/>
            </a:solidFill>
          </a:ln>
        </p:spPr>
        <p:style>
          <a:lnRef idx="1">
            <a:schemeClr val="accent1"/>
          </a:lnRef>
          <a:fillRef idx="0">
            <a:schemeClr val="accent1"/>
          </a:fillRef>
          <a:effectRef idx="0">
            <a:schemeClr val="accent1"/>
          </a:effectRef>
          <a:fontRef idx="minor">
            <a:schemeClr val="tx1"/>
          </a:fontRef>
        </p:style>
      </p:cxnSp>
      <p:sp>
        <p:nvSpPr>
          <p:cNvPr id="28" name="Slide Number Placeholder 27">
            <a:extLst>
              <a:ext uri="{FF2B5EF4-FFF2-40B4-BE49-F238E27FC236}">
                <a16:creationId xmlns:a16="http://schemas.microsoft.com/office/drawing/2014/main" id="{9E9F032F-BF0A-7AF4-371B-A71EF5E89ABB}"/>
              </a:ext>
            </a:extLst>
          </p:cNvPr>
          <p:cNvSpPr>
            <a:spLocks noGrp="1"/>
          </p:cNvSpPr>
          <p:nvPr>
            <p:ph type="sldNum" idx="12"/>
          </p:nvPr>
        </p:nvSpPr>
        <p:spPr/>
        <p:txBody>
          <a:bodyPr/>
          <a:lstStyle/>
          <a:p>
            <a:r>
              <a:rPr lang="en-US"/>
              <a:t>Slide</a:t>
            </a:r>
            <a:r>
              <a:rPr lang="en-US" b="0">
                <a:solidFill>
                  <a:schemeClr val="dk1"/>
                </a:solidFill>
              </a:rPr>
              <a:t> </a:t>
            </a:r>
            <a:fld id="{00000000-1234-1234-1234-123412341234}" type="slidenum">
              <a:rPr lang="en-US" b="0" smtClean="0">
                <a:solidFill>
                  <a:schemeClr val="dk1"/>
                </a:solidFill>
              </a:rPr>
              <a:pPr/>
              <a:t>9</a:t>
            </a:fld>
            <a:r>
              <a:rPr lang="en-US" b="0">
                <a:solidFill>
                  <a:schemeClr val="dk1"/>
                </a:solidFill>
              </a:rPr>
              <a:t> of 23</a:t>
            </a:r>
            <a:endParaRPr sz="1100" b="0" dirty="0">
              <a:solidFill>
                <a:srgbClr val="888888"/>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1035</TotalTime>
  <Words>2364</Words>
  <Application>Microsoft Office PowerPoint</Application>
  <PresentationFormat>Widescreen</PresentationFormat>
  <Paragraphs>315</Paragraphs>
  <Slides>23</Slides>
  <Notes>23</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Slack-Lato</vt:lpstr>
      <vt:lpstr>Calibri</vt:lpstr>
      <vt:lpstr>Office Theme</vt:lpstr>
      <vt:lpstr>Estimation of Lower-limb Joint Kinematics with Inertial Measurement Units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Kinematics with  Inertial Measurement Units</dc:title>
  <dc:creator>Vu Phan (Student)</dc:creator>
  <cp:lastModifiedBy>Alexander Kyu</cp:lastModifiedBy>
  <cp:revision>203</cp:revision>
  <dcterms:created xsi:type="dcterms:W3CDTF">2021-08-30T16:59:46Z</dcterms:created>
  <dcterms:modified xsi:type="dcterms:W3CDTF">2023-04-27T18:45:30Z</dcterms:modified>
</cp:coreProperties>
</file>